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8" r:id="rId2"/>
  </p:sldMasterIdLst>
  <p:notesMasterIdLst>
    <p:notesMasterId r:id="rId14"/>
  </p:notesMasterIdLst>
  <p:sldIdLst>
    <p:sldId id="256" r:id="rId3"/>
    <p:sldId id="264" r:id="rId4"/>
    <p:sldId id="265" r:id="rId5"/>
    <p:sldId id="266" r:id="rId6"/>
    <p:sldId id="267" r:id="rId7"/>
    <p:sldId id="258" r:id="rId8"/>
    <p:sldId id="263" r:id="rId9"/>
    <p:sldId id="259" r:id="rId10"/>
    <p:sldId id="260" r:id="rId11"/>
    <p:sldId id="261" r:id="rId12"/>
    <p:sldId id="268" r:id="rId13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81"/>
  </p:normalViewPr>
  <p:slideViewPr>
    <p:cSldViewPr snapToGrid="0">
      <p:cViewPr varScale="1">
        <p:scale>
          <a:sx n="116" d="100"/>
          <a:sy n="116" d="100"/>
        </p:scale>
        <p:origin x="20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Calibri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"/>
          <p:cNvSpPr txBox="1">
            <a:spLocks noGrp="1"/>
          </p:cNvSpPr>
          <p:nvPr>
            <p:ph type="title"/>
          </p:nvPr>
        </p:nvSpPr>
        <p:spPr>
          <a:xfrm>
            <a:off x="685800" y="1122362"/>
            <a:ext cx="77724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Titel</a:t>
            </a:r>
          </a:p>
        </p:txBody>
      </p:sp>
      <p:sp>
        <p:nvSpPr>
          <p:cNvPr id="12" name="Hoofdtekst - niveau één…"/>
          <p:cNvSpPr txBox="1">
            <a:spLocks noGrp="1"/>
          </p:cNvSpPr>
          <p:nvPr>
            <p:ph type="body" sz="quarter" idx="1"/>
          </p:nvPr>
        </p:nvSpPr>
        <p:spPr>
          <a:xfrm>
            <a:off x="1143000" y="3602037"/>
            <a:ext cx="6858000" cy="1655764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13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3604818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</a:t>
            </a:r>
          </a:p>
        </p:txBody>
      </p:sp>
      <p:sp>
        <p:nvSpPr>
          <p:cNvPr id="21" name="Hoofdtekst - niveau één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22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el"/>
          <p:cNvSpPr txBox="1">
            <a:spLocks noGrp="1"/>
          </p:cNvSpPr>
          <p:nvPr>
            <p:ph type="title"/>
          </p:nvPr>
        </p:nvSpPr>
        <p:spPr>
          <a:xfrm>
            <a:off x="623887" y="1709739"/>
            <a:ext cx="7886701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Titel</a:t>
            </a:r>
          </a:p>
        </p:txBody>
      </p:sp>
      <p:sp>
        <p:nvSpPr>
          <p:cNvPr id="30" name="Hoofdtekst - niveau één…"/>
          <p:cNvSpPr txBox="1">
            <a:spLocks noGrp="1"/>
          </p:cNvSpPr>
          <p:nvPr>
            <p:ph type="body" sz="quarter" idx="1"/>
          </p:nvPr>
        </p:nvSpPr>
        <p:spPr>
          <a:xfrm>
            <a:off x="623887" y="4589464"/>
            <a:ext cx="7886701" cy="150018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/>
            </a:lvl1pPr>
            <a:lvl2pPr marL="0" indent="0">
              <a:buSzTx/>
              <a:buFontTx/>
              <a:buNone/>
              <a:defRPr sz="2400"/>
            </a:lvl2pPr>
            <a:lvl3pPr marL="0" indent="0">
              <a:buSzTx/>
              <a:buFontTx/>
              <a:buNone/>
              <a:defRPr sz="2400"/>
            </a:lvl3pPr>
            <a:lvl4pPr marL="0" indent="0">
              <a:buSzTx/>
              <a:buFontTx/>
              <a:buNone/>
              <a:defRPr sz="2400"/>
            </a:lvl4pPr>
            <a:lvl5pPr marL="0" indent="0">
              <a:buSzTx/>
              <a:buFontTx/>
              <a:buNone/>
              <a:defRPr sz="2400"/>
            </a:lvl5pPr>
          </a:lstStyle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31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el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</a:t>
            </a:r>
          </a:p>
        </p:txBody>
      </p:sp>
      <p:sp>
        <p:nvSpPr>
          <p:cNvPr id="39" name="Hoofdtekst - niveau één…"/>
          <p:cNvSpPr txBox="1"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40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el"/>
          <p:cNvSpPr txBox="1">
            <a:spLocks noGrp="1"/>
          </p:cNvSpPr>
          <p:nvPr>
            <p:ph type="title"/>
          </p:nvPr>
        </p:nvSpPr>
        <p:spPr>
          <a:xfrm>
            <a:off x="629841" y="365125"/>
            <a:ext cx="7886701" cy="1325564"/>
          </a:xfrm>
          <a:prstGeom prst="rect">
            <a:avLst/>
          </a:prstGeom>
        </p:spPr>
        <p:txBody>
          <a:bodyPr/>
          <a:lstStyle/>
          <a:p>
            <a:r>
              <a:t>Titel</a:t>
            </a:r>
          </a:p>
        </p:txBody>
      </p:sp>
      <p:sp>
        <p:nvSpPr>
          <p:cNvPr id="48" name="Hoofdtekst - niveau één…"/>
          <p:cNvSpPr txBox="1">
            <a:spLocks noGrp="1"/>
          </p:cNvSpPr>
          <p:nvPr>
            <p:ph type="body" sz="quarter" idx="1"/>
          </p:nvPr>
        </p:nvSpPr>
        <p:spPr>
          <a:xfrm>
            <a:off x="629841" y="1681163"/>
            <a:ext cx="3868342" cy="823914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0">
              <a:buSzTx/>
              <a:buFontTx/>
              <a:buNone/>
              <a:defRPr sz="2400" b="1"/>
            </a:lvl2pPr>
            <a:lvl3pPr marL="0" indent="0">
              <a:buSzTx/>
              <a:buFontTx/>
              <a:buNone/>
              <a:defRPr sz="2400" b="1"/>
            </a:lvl3pPr>
            <a:lvl4pPr marL="0" indent="0">
              <a:buSzTx/>
              <a:buFontTx/>
              <a:buNone/>
              <a:defRPr sz="2400" b="1"/>
            </a:lvl4pPr>
            <a:lvl5pPr marL="0" indent="0">
              <a:buSzTx/>
              <a:buFontTx/>
              <a:buNone/>
              <a:defRPr sz="2400" b="1"/>
            </a:lvl5pPr>
          </a:lstStyle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4629150" y="1681163"/>
            <a:ext cx="3887393" cy="82391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el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Titel</a:t>
            </a:r>
          </a:p>
        </p:txBody>
      </p:sp>
      <p:sp>
        <p:nvSpPr>
          <p:cNvPr id="58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el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Titel</a:t>
            </a:r>
          </a:p>
        </p:txBody>
      </p:sp>
      <p:sp>
        <p:nvSpPr>
          <p:cNvPr id="73" name="Hoofdtekst - niveau één…"/>
          <p:cNvSpPr txBox="1">
            <a:spLocks noGrp="1"/>
          </p:cNvSpPr>
          <p:nvPr>
            <p:ph type="body" sz="half" idx="1"/>
          </p:nvPr>
        </p:nvSpPr>
        <p:spPr>
          <a:xfrm>
            <a:off x="3887391" y="987425"/>
            <a:ext cx="4629152" cy="487362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629839" y="2057400"/>
            <a:ext cx="2949182" cy="381158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el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Titel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21"/>
          </p:nvPr>
        </p:nvSpPr>
        <p:spPr>
          <a:xfrm>
            <a:off x="3887391" y="987425"/>
            <a:ext cx="4629152" cy="487362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Hoofdtekst - niveau één…"/>
          <p:cNvSpPr txBox="1">
            <a:spLocks noGrp="1"/>
          </p:cNvSpPr>
          <p:nvPr>
            <p:ph type="body" sz="quarter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85" name="Dia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Titel</a:t>
            </a:r>
          </a:p>
        </p:txBody>
      </p:sp>
      <p:sp>
        <p:nvSpPr>
          <p:cNvPr id="3" name="Hoofdtekst - niveau één…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4" name="Dianummer"/>
          <p:cNvSpPr txBox="1">
            <a:spLocks noGrp="1"/>
          </p:cNvSpPr>
          <p:nvPr>
            <p:ph type="sldNum" sz="quarter" idx="2"/>
          </p:nvPr>
        </p:nvSpPr>
        <p:spPr>
          <a:xfrm>
            <a:off x="8256728" y="6414761"/>
            <a:ext cx="258623" cy="24830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98989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"/>
          <p:cNvSpPr txBox="1">
            <a:spLocks noGrp="1"/>
          </p:cNvSpPr>
          <p:nvPr>
            <p:ph type="title"/>
          </p:nvPr>
        </p:nvSpPr>
        <p:spPr>
          <a:xfrm>
            <a:off x="457200" y="92074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r>
              <a:t>Titel</a:t>
            </a:r>
          </a:p>
        </p:txBody>
      </p:sp>
      <p:sp>
        <p:nvSpPr>
          <p:cNvPr id="3" name="Hoofdtekst - niveau één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/>
          <a:lstStyle/>
          <a:p>
            <a:r>
              <a:t>Hoofdtekst - niveau één</a:t>
            </a:r>
          </a:p>
          <a:p>
            <a:pPr lvl="1"/>
            <a:r>
              <a:t>Hoofdtekst - niveau twee</a:t>
            </a:r>
          </a:p>
          <a:p>
            <a:pPr lvl="2"/>
            <a:r>
              <a:t>Hoofdtekst - niveau drie</a:t>
            </a:r>
          </a:p>
          <a:p>
            <a:pPr lvl="3"/>
            <a:r>
              <a:t>Hoofdtekst - niveau vier</a:t>
            </a:r>
          </a:p>
          <a:p>
            <a:pPr lvl="4"/>
            <a:r>
              <a:t>Hoofdtekst - niveau vijf</a:t>
            </a:r>
          </a:p>
        </p:txBody>
      </p:sp>
      <p:sp>
        <p:nvSpPr>
          <p:cNvPr id="4" name="Dianummer"/>
          <p:cNvSpPr txBox="1">
            <a:spLocks noGrp="1"/>
          </p:cNvSpPr>
          <p:nvPr>
            <p:ph type="sldNum" sz="quarter" idx="2"/>
          </p:nvPr>
        </p:nvSpPr>
        <p:spPr>
          <a:xfrm>
            <a:off x="825672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 defTabSz="914400">
              <a:defRPr sz="1200">
                <a:solidFill>
                  <a:srgbClr val="898989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9508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4572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9144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13716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182880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"/>
        <a:tabLst/>
        <a:defRPr sz="28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6E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Ovaal 6"/>
          <p:cNvSpPr/>
          <p:nvPr/>
        </p:nvSpPr>
        <p:spPr>
          <a:xfrm>
            <a:off x="-1019177" y="-1649414"/>
            <a:ext cx="11242680" cy="6761165"/>
          </a:xfrm>
          <a:prstGeom prst="ellipse">
            <a:avLst/>
          </a:prstGeom>
          <a:solidFill>
            <a:srgbClr val="ED6E1C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95" name="Ovaal 2"/>
          <p:cNvSpPr/>
          <p:nvPr/>
        </p:nvSpPr>
        <p:spPr>
          <a:xfrm>
            <a:off x="-1019177" y="-1591472"/>
            <a:ext cx="11242680" cy="6761165"/>
          </a:xfrm>
          <a:prstGeom prst="ellipse">
            <a:avLst/>
          </a:prstGeom>
          <a:solidFill>
            <a:srgbClr val="FDB83D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96" name="Tekstvak 3"/>
          <p:cNvSpPr txBox="1"/>
          <p:nvPr/>
        </p:nvSpPr>
        <p:spPr>
          <a:xfrm>
            <a:off x="337268" y="476250"/>
            <a:ext cx="7989487" cy="18774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4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Acute GGZ -IHT </a:t>
            </a:r>
          </a:p>
          <a:p>
            <a:pPr>
              <a:defRPr sz="44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dirty="0"/>
              <a:t>                    </a:t>
            </a:r>
            <a:endParaRPr sz="2800" dirty="0"/>
          </a:p>
          <a:p>
            <a:pPr>
              <a:defRPr sz="20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sz="2800" dirty="0"/>
          </a:p>
        </p:txBody>
      </p:sp>
      <p:pic>
        <p:nvPicPr>
          <p:cNvPr id="97" name="Afbeelding 4" descr="Afbeelding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5787" y="5111750"/>
            <a:ext cx="2954339" cy="1270000"/>
          </a:xfrm>
          <a:prstGeom prst="rect">
            <a:avLst/>
          </a:prstGeom>
          <a:ln w="12700">
            <a:miter lim="400000"/>
          </a:ln>
        </p:spPr>
      </p:pic>
      <p:sp>
        <p:nvSpPr>
          <p:cNvPr id="98" name="Ovaal 5"/>
          <p:cNvSpPr/>
          <p:nvPr/>
        </p:nvSpPr>
        <p:spPr>
          <a:xfrm>
            <a:off x="114300" y="5473700"/>
            <a:ext cx="3392488" cy="1042988"/>
          </a:xfrm>
          <a:prstGeom prst="ellipse">
            <a:avLst/>
          </a:prstGeom>
          <a:solidFill>
            <a:srgbClr val="FDB83D"/>
          </a:solidFill>
          <a:ln w="12700">
            <a:miter lim="400000"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pic>
        <p:nvPicPr>
          <p:cNvPr id="99" name="Afbeelding 4" descr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3337" y="3530600"/>
            <a:ext cx="1093788" cy="2530475"/>
          </a:xfrm>
          <a:prstGeom prst="rect">
            <a:avLst/>
          </a:prstGeom>
          <a:ln w="12700">
            <a:miter lim="400000"/>
          </a:ln>
        </p:spPr>
      </p:pic>
      <p:pic>
        <p:nvPicPr>
          <p:cNvPr id="100" name="Afbeelding 2" descr="Afbeelding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1525" y="3246438"/>
            <a:ext cx="793750" cy="2698752"/>
          </a:xfrm>
          <a:prstGeom prst="rect">
            <a:avLst/>
          </a:prstGeom>
          <a:ln w="12700">
            <a:miter lim="400000"/>
          </a:ln>
        </p:spPr>
      </p:pic>
      <p:pic>
        <p:nvPicPr>
          <p:cNvPr id="101" name="Afbeelding 6" descr="Afbeelding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55850" y="4129087"/>
            <a:ext cx="582613" cy="202882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B8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Rectangle 14"/>
          <p:cNvSpPr txBox="1"/>
          <p:nvPr/>
        </p:nvSpPr>
        <p:spPr>
          <a:xfrm>
            <a:off x="501333" y="1625600"/>
            <a:ext cx="7276146" cy="4597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defRPr sz="24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Doelgroep en route</a:t>
            </a:r>
          </a:p>
        </p:txBody>
      </p:sp>
      <p:pic>
        <p:nvPicPr>
          <p:cNvPr id="209" name="Afbeelding 6" descr="Afbeelding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325" y="5167312"/>
            <a:ext cx="828675" cy="1074739"/>
          </a:xfrm>
          <a:prstGeom prst="rect">
            <a:avLst/>
          </a:prstGeom>
          <a:ln w="12700">
            <a:miter lim="400000"/>
          </a:ln>
        </p:spPr>
      </p:pic>
      <p:pic>
        <p:nvPicPr>
          <p:cNvPr id="210" name="Afbeelding 19" descr="Afbeelding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423" y="3788840"/>
            <a:ext cx="469903" cy="469902"/>
          </a:xfrm>
          <a:prstGeom prst="rect">
            <a:avLst/>
          </a:prstGeom>
          <a:ln w="12700">
            <a:miter lim="400000"/>
          </a:ln>
        </p:spPr>
      </p:pic>
      <p:pic>
        <p:nvPicPr>
          <p:cNvPr id="211" name="Afbeelding 20" descr="Afbeelding 2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7566" y="4507071"/>
            <a:ext cx="596902" cy="59690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41" name="Groep 1"/>
          <p:cNvGrpSpPr/>
          <p:nvPr/>
        </p:nvGrpSpPr>
        <p:grpSpPr>
          <a:xfrm>
            <a:off x="480693" y="877887"/>
            <a:ext cx="7471413" cy="5330471"/>
            <a:chOff x="0" y="0"/>
            <a:chExt cx="7471411" cy="5330469"/>
          </a:xfrm>
        </p:grpSpPr>
        <p:sp>
          <p:nvSpPr>
            <p:cNvPr id="212" name="Tekstvak 3"/>
            <p:cNvSpPr txBox="1"/>
            <p:nvPr/>
          </p:nvSpPr>
          <p:spPr>
            <a:xfrm>
              <a:off x="-1" y="0"/>
              <a:ext cx="7471413" cy="65023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>
              <a:lvl1pPr>
                <a:defRPr sz="3600" b="1">
                  <a:solidFill>
                    <a:srgbClr val="FFFFFF"/>
                  </a:solidFill>
                  <a:latin typeface="Century Gothic"/>
                  <a:ea typeface="Century Gothic"/>
                  <a:cs typeface="Century Gothic"/>
                  <a:sym typeface="Century Gothic"/>
                </a:defRPr>
              </a:lvl1pPr>
            </a:lstStyle>
            <a:p>
              <a:r>
                <a:t>Inhoud en werkwijze</a:t>
              </a:r>
            </a:p>
          </p:txBody>
        </p:sp>
        <p:grpSp>
          <p:nvGrpSpPr>
            <p:cNvPr id="235" name="Groep 35"/>
            <p:cNvGrpSpPr/>
            <p:nvPr/>
          </p:nvGrpSpPr>
          <p:grpSpPr>
            <a:xfrm>
              <a:off x="342260" y="1336314"/>
              <a:ext cx="6682247" cy="3994156"/>
              <a:chOff x="-2" y="-2"/>
              <a:chExt cx="6682245" cy="3994155"/>
            </a:xfrm>
          </p:grpSpPr>
          <p:grpSp>
            <p:nvGrpSpPr>
              <p:cNvPr id="229" name="officeArt object"/>
              <p:cNvGrpSpPr/>
              <p:nvPr/>
            </p:nvGrpSpPr>
            <p:grpSpPr>
              <a:xfrm>
                <a:off x="-3" y="-3"/>
                <a:ext cx="6682247" cy="3994156"/>
                <a:chOff x="-1" y="-1"/>
                <a:chExt cx="6682245" cy="3994155"/>
              </a:xfrm>
            </p:grpSpPr>
            <p:grpSp>
              <p:nvGrpSpPr>
                <p:cNvPr id="215" name="Tekstvak 1"/>
                <p:cNvGrpSpPr/>
                <p:nvPr/>
              </p:nvGrpSpPr>
              <p:grpSpPr>
                <a:xfrm>
                  <a:off x="5278059" y="-2"/>
                  <a:ext cx="1404186" cy="3960843"/>
                  <a:chOff x="-1" y="0"/>
                  <a:chExt cx="1404185" cy="3960841"/>
                </a:xfrm>
              </p:grpSpPr>
              <p:sp>
                <p:nvSpPr>
                  <p:cNvPr id="213" name="Rechthoek"/>
                  <p:cNvSpPr/>
                  <p:nvPr/>
                </p:nvSpPr>
                <p:spPr>
                  <a:xfrm>
                    <a:off x="-2" y="-1"/>
                    <a:ext cx="1404186" cy="3960843"/>
                  </a:xfrm>
                  <a:prstGeom prst="rect">
                    <a:avLst/>
                  </a:prstGeom>
                  <a:solidFill>
                    <a:srgbClr val="FDF3ED"/>
                  </a:solidFill>
                  <a:ln w="6350" cap="flat">
                    <a:solidFill>
                      <a:srgbClr val="000000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8" tIns="45718" rIns="45718" bIns="45718" numCol="1" anchor="t">
                    <a:noAutofit/>
                  </a:bodyPr>
                  <a:lstStyle/>
                  <a:p>
                    <a:pPr algn="ctr">
                      <a:lnSpc>
                        <a:spcPct val="107000"/>
                      </a:lnSpc>
                      <a:defRPr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endParaRPr/>
                  </a:p>
                </p:txBody>
              </p:sp>
              <p:sp>
                <p:nvSpPr>
                  <p:cNvPr id="214" name="Melding…"/>
                  <p:cNvSpPr txBox="1"/>
                  <p:nvPr/>
                </p:nvSpPr>
                <p:spPr>
                  <a:xfrm>
                    <a:off x="3173" y="3174"/>
                    <a:ext cx="1397836" cy="2392864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  </a:ext>
                  </a:extLst>
                </p:spPr>
                <p:txBody>
                  <a:bodyPr wrap="square" lIns="45718" tIns="45718" rIns="45718" bIns="45718" numCol="1" anchor="t">
                    <a:spAutoFit/>
                  </a:bodyPr>
                  <a:lstStyle/>
                  <a:p>
                    <a:pPr>
                      <a:lnSpc>
                        <a:spcPct val="107000"/>
                      </a:lnSpc>
                      <a:spcBef>
                        <a:spcPts val="800"/>
                      </a:spcBef>
                      <a:defRPr sz="1100"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r>
                      <a:t>    </a:t>
                    </a:r>
                  </a:p>
                  <a:p>
                    <a:pPr>
                      <a:lnSpc>
                        <a:spcPct val="107000"/>
                      </a:lnSpc>
                      <a:spcBef>
                        <a:spcPts val="800"/>
                      </a:spcBef>
                      <a:defRPr sz="1100"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r>
                      <a:t> </a:t>
                    </a:r>
                  </a:p>
                  <a:p>
                    <a:pPr>
                      <a:lnSpc>
                        <a:spcPct val="107000"/>
                      </a:lnSpc>
                      <a:spcBef>
                        <a:spcPts val="800"/>
                      </a:spcBef>
                      <a:defRPr sz="1100"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r>
                      <a:t> </a:t>
                    </a:r>
                  </a:p>
                  <a:p>
                    <a:pPr>
                      <a:lnSpc>
                        <a:spcPct val="107000"/>
                      </a:lnSpc>
                      <a:spcBef>
                        <a:spcPts val="800"/>
                      </a:spcBef>
                      <a:defRPr sz="1100"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r>
                      <a:t> </a:t>
                    </a:r>
                  </a:p>
                  <a:p>
                    <a:pPr>
                      <a:lnSpc>
                        <a:spcPct val="107000"/>
                      </a:lnSpc>
                      <a:spcBef>
                        <a:spcPts val="800"/>
                      </a:spcBef>
                      <a:defRPr sz="1100"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r>
                      <a:t>     </a:t>
                    </a:r>
                  </a:p>
                  <a:p>
                    <a:pPr algn="ctr">
                      <a:lnSpc>
                        <a:spcPct val="107000"/>
                      </a:lnSpc>
                      <a:spcBef>
                        <a:spcPts val="800"/>
                      </a:spcBef>
                      <a:defRPr sz="1100" b="1">
                        <a:solidFill>
                          <a:srgbClr val="843C0B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endParaRPr/>
                  </a:p>
                  <a:p>
                    <a:pPr algn="ctr">
                      <a:lnSpc>
                        <a:spcPct val="107000"/>
                      </a:lnSpc>
                      <a:defRPr sz="1600" b="1">
                        <a:solidFill>
                          <a:srgbClr val="843C0B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r>
                      <a:t>Melding</a:t>
                    </a:r>
                  </a:p>
                  <a:p>
                    <a:pPr algn="ctr">
                      <a:lnSpc>
                        <a:spcPct val="107000"/>
                      </a:lnSpc>
                      <a:defRPr sz="1600" b="1">
                        <a:solidFill>
                          <a:srgbClr val="843C0B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r>
                      <a:t>triagist </a:t>
                    </a:r>
                  </a:p>
                  <a:p>
                    <a:pPr algn="ctr">
                      <a:lnSpc>
                        <a:spcPct val="107000"/>
                      </a:lnSpc>
                      <a:defRPr sz="1600" b="1">
                        <a:solidFill>
                          <a:srgbClr val="843C0B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r>
                      <a:t>IHT</a:t>
                    </a:r>
                  </a:p>
                </p:txBody>
              </p:sp>
            </p:grpSp>
            <p:grpSp>
              <p:nvGrpSpPr>
                <p:cNvPr id="218" name="Tekstvak 4"/>
                <p:cNvGrpSpPr/>
                <p:nvPr/>
              </p:nvGrpSpPr>
              <p:grpSpPr>
                <a:xfrm>
                  <a:off x="-2" y="34143"/>
                  <a:ext cx="4951594" cy="3960012"/>
                  <a:chOff x="0" y="-1"/>
                  <a:chExt cx="4951593" cy="3960010"/>
                </a:xfrm>
              </p:grpSpPr>
              <p:sp>
                <p:nvSpPr>
                  <p:cNvPr id="216" name="Rechthoek"/>
                  <p:cNvSpPr/>
                  <p:nvPr/>
                </p:nvSpPr>
                <p:spPr>
                  <a:xfrm>
                    <a:off x="-1" y="-2"/>
                    <a:ext cx="4951594" cy="3960012"/>
                  </a:xfrm>
                  <a:prstGeom prst="rect">
                    <a:avLst/>
                  </a:prstGeom>
                  <a:solidFill>
                    <a:srgbClr val="FDF3ED"/>
                  </a:solidFill>
                  <a:ln w="6350" cap="flat">
                    <a:solidFill>
                      <a:srgbClr val="000000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8" tIns="45718" rIns="45718" bIns="45718" numCol="1" anchor="t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defRPr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endParaRPr/>
                  </a:p>
                </p:txBody>
              </p:sp>
              <p:sp>
                <p:nvSpPr>
                  <p:cNvPr id="217" name="Locatie…"/>
                  <p:cNvSpPr txBox="1"/>
                  <p:nvPr/>
                </p:nvSpPr>
                <p:spPr>
                  <a:xfrm>
                    <a:off x="3174" y="3174"/>
                    <a:ext cx="4945244" cy="3568171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  </a:ext>
                  </a:extLst>
                </p:spPr>
                <p:txBody>
                  <a:bodyPr wrap="square" lIns="45718" tIns="45718" rIns="45718" bIns="45718" numCol="1" anchor="t">
                    <a:spAutoFit/>
                  </a:bodyPr>
                  <a:lstStyle/>
                  <a:p>
                    <a:pPr>
                      <a:lnSpc>
                        <a:spcPct val="107000"/>
                      </a:lnSpc>
                      <a:spcBef>
                        <a:spcPts val="800"/>
                      </a:spcBef>
                      <a:defRPr sz="1600" b="1">
                        <a:solidFill>
                          <a:srgbClr val="843C0B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r>
                      <a:t>  Locatie</a:t>
                    </a:r>
                  </a:p>
                  <a:p>
                    <a:pPr>
                      <a:lnSpc>
                        <a:spcPct val="107000"/>
                      </a:lnSpc>
                      <a:defRPr sz="1600" b="1">
                        <a:solidFill>
                          <a:srgbClr val="843C0B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r>
                      <a:t>  Cliënt</a:t>
                    </a:r>
                    <a:r>
                      <a:rPr sz="1100">
                        <a:solidFill>
                          <a:srgbClr val="C55A11"/>
                        </a:solidFill>
                      </a:rPr>
                      <a:t>	    </a:t>
                    </a:r>
                    <a:r>
                      <a:t>Ongesorteerde triage</a:t>
                    </a:r>
                  </a:p>
                  <a:p>
                    <a:pPr>
                      <a:lnSpc>
                        <a:spcPct val="107000"/>
                      </a:lnSpc>
                      <a:spcBef>
                        <a:spcPts val="800"/>
                      </a:spcBef>
                      <a:defRPr sz="1100"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endParaRPr/>
                  </a:p>
                  <a:p>
                    <a:pPr>
                      <a:lnSpc>
                        <a:spcPct val="107000"/>
                      </a:lnSpc>
                      <a:spcBef>
                        <a:spcPts val="800"/>
                      </a:spcBef>
                      <a:defRPr sz="1100" b="1"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r>
                      <a:t>  		         	 </a:t>
                    </a:r>
                  </a:p>
                  <a:p>
                    <a:pPr>
                      <a:lnSpc>
                        <a:spcPct val="107000"/>
                      </a:lnSpc>
                      <a:spcBef>
                        <a:spcPts val="800"/>
                      </a:spcBef>
                      <a:defRPr sz="1100" b="1">
                        <a:solidFill>
                          <a:srgbClr val="C55A11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r>
                      <a:t>   </a:t>
                    </a:r>
                    <a:r>
                      <a:rPr>
                        <a:solidFill>
                          <a:srgbClr val="843C0B"/>
                        </a:solidFill>
                      </a:rPr>
                      <a:t>Thuis	</a:t>
                    </a:r>
                    <a:r>
                      <a:t>	              Huisarts       Politie	Ambulance</a:t>
                    </a:r>
                  </a:p>
                  <a:p>
                    <a:pPr>
                      <a:lnSpc>
                        <a:spcPct val="107000"/>
                      </a:lnSpc>
                      <a:spcBef>
                        <a:spcPts val="800"/>
                      </a:spcBef>
                      <a:defRPr sz="1100" b="1"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r>
                      <a:t> </a:t>
                    </a:r>
                  </a:p>
                  <a:p>
                    <a:pPr>
                      <a:lnSpc>
                        <a:spcPct val="107000"/>
                      </a:lnSpc>
                      <a:defRPr sz="1100" b="1"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r>
                      <a:t>    </a:t>
                    </a:r>
                  </a:p>
                  <a:p>
                    <a:pPr>
                      <a:lnSpc>
                        <a:spcPct val="107000"/>
                      </a:lnSpc>
                      <a:spcBef>
                        <a:spcPts val="800"/>
                      </a:spcBef>
                      <a:defRPr sz="1100">
                        <a:solidFill>
                          <a:srgbClr val="843C0B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r>
                      <a:t>  </a:t>
                    </a:r>
                    <a:r>
                      <a:rPr b="1"/>
                      <a:t> Thuis  </a:t>
                    </a:r>
                    <a:r>
                      <a:rPr b="1">
                        <a:solidFill>
                          <a:srgbClr val="C55A11"/>
                        </a:solidFill>
                      </a:rPr>
                      <a:t>	</a:t>
                    </a:r>
                    <a:endParaRPr>
                      <a:solidFill>
                        <a:srgbClr val="C55A11"/>
                      </a:solidFill>
                    </a:endParaRPr>
                  </a:p>
                  <a:p>
                    <a:pPr>
                      <a:lnSpc>
                        <a:spcPct val="107000"/>
                      </a:lnSpc>
                      <a:spcBef>
                        <a:spcPts val="800"/>
                      </a:spcBef>
                      <a:defRPr sz="1100"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endParaRPr>
                      <a:solidFill>
                        <a:srgbClr val="C55A11"/>
                      </a:solidFill>
                    </a:endParaRPr>
                  </a:p>
                  <a:p>
                    <a:pPr>
                      <a:lnSpc>
                        <a:spcPct val="107000"/>
                      </a:lnSpc>
                      <a:spcBef>
                        <a:spcPts val="800"/>
                      </a:spcBef>
                      <a:defRPr sz="1100"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r>
                      <a:t>		     	   		</a:t>
                    </a:r>
                  </a:p>
                  <a:p>
                    <a:pPr>
                      <a:lnSpc>
                        <a:spcPct val="107000"/>
                      </a:lnSpc>
                      <a:defRPr sz="1100"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r>
                      <a:t> </a:t>
                    </a:r>
                    <a:r>
                      <a:rPr b="1">
                        <a:solidFill>
                          <a:srgbClr val="843C0B"/>
                        </a:solidFill>
                      </a:rPr>
                      <a:t>Openbare ruimte</a:t>
                    </a:r>
                    <a:r>
                      <a:rPr b="1">
                        <a:solidFill>
                          <a:srgbClr val="C55A11"/>
                        </a:solidFill>
                      </a:rPr>
                      <a:t>	     Politie	Ambulance</a:t>
                    </a:r>
                  </a:p>
                  <a:p>
                    <a:pPr>
                      <a:lnSpc>
                        <a:spcPct val="107000"/>
                      </a:lnSpc>
                      <a:defRPr sz="1100"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endParaRPr b="1">
                      <a:solidFill>
                        <a:srgbClr val="C55A11"/>
                      </a:solidFill>
                    </a:endParaRPr>
                  </a:p>
                  <a:p>
                    <a:pPr>
                      <a:lnSpc>
                        <a:spcPct val="107000"/>
                      </a:lnSpc>
                      <a:defRPr sz="1100"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endParaRPr b="1">
                      <a:solidFill>
                        <a:srgbClr val="C55A11"/>
                      </a:solidFill>
                    </a:endParaRPr>
                  </a:p>
                  <a:p>
                    <a:pPr>
                      <a:lnSpc>
                        <a:spcPct val="107000"/>
                      </a:lnSpc>
                      <a:defRPr sz="1100"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r>
                      <a:t> </a:t>
                    </a:r>
                  </a:p>
                  <a:p>
                    <a:pPr>
                      <a:lnSpc>
                        <a:spcPct val="107000"/>
                      </a:lnSpc>
                      <a:defRPr sz="1100" b="1">
                        <a:solidFill>
                          <a:srgbClr val="843C0B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r>
                      <a:t>  Emergis</a:t>
                    </a:r>
                  </a:p>
                </p:txBody>
              </p:sp>
            </p:grpSp>
            <p:sp>
              <p:nvSpPr>
                <p:cNvPr id="219" name="Pijl: rechts 7"/>
                <p:cNvSpPr/>
                <p:nvPr/>
              </p:nvSpPr>
              <p:spPr>
                <a:xfrm>
                  <a:off x="4069732" y="1097895"/>
                  <a:ext cx="443424" cy="193581"/>
                </a:xfrm>
                <a:prstGeom prst="rightArrow">
                  <a:avLst>
                    <a:gd name="adj1" fmla="val 50000"/>
                    <a:gd name="adj2" fmla="val 50000"/>
                  </a:avLst>
                </a:prstGeom>
                <a:solidFill>
                  <a:srgbClr val="ED6E1C"/>
                </a:solidFill>
                <a:ln w="127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pPr>
                    <a:defRPr>
                      <a:latin typeface="+mj-lt"/>
                      <a:ea typeface="+mj-ea"/>
                      <a:cs typeface="+mj-cs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220" name="Pijl: rechts 9"/>
                <p:cNvSpPr/>
                <p:nvPr/>
              </p:nvSpPr>
              <p:spPr>
                <a:xfrm>
                  <a:off x="4069732" y="1761666"/>
                  <a:ext cx="443424" cy="193582"/>
                </a:xfrm>
                <a:prstGeom prst="rightArrow">
                  <a:avLst>
                    <a:gd name="adj1" fmla="val 50000"/>
                    <a:gd name="adj2" fmla="val 50000"/>
                  </a:avLst>
                </a:prstGeom>
                <a:solidFill>
                  <a:srgbClr val="ED6E1C"/>
                </a:solidFill>
                <a:ln w="127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pPr>
                    <a:defRPr>
                      <a:latin typeface="+mj-lt"/>
                      <a:ea typeface="+mj-ea"/>
                      <a:cs typeface="+mj-cs"/>
                      <a:sym typeface="Calibri"/>
                    </a:defRPr>
                  </a:pPr>
                  <a:endParaRPr/>
                </a:p>
              </p:txBody>
            </p:sp>
            <p:grpSp>
              <p:nvGrpSpPr>
                <p:cNvPr id="223" name="Tekstvak 22"/>
                <p:cNvGrpSpPr/>
                <p:nvPr/>
              </p:nvGrpSpPr>
              <p:grpSpPr>
                <a:xfrm>
                  <a:off x="1118822" y="1638418"/>
                  <a:ext cx="2664005" cy="684003"/>
                  <a:chOff x="0" y="0"/>
                  <a:chExt cx="2664004" cy="684001"/>
                </a:xfrm>
              </p:grpSpPr>
              <p:sp>
                <p:nvSpPr>
                  <p:cNvPr id="221" name="Rechthoek"/>
                  <p:cNvSpPr/>
                  <p:nvPr/>
                </p:nvSpPr>
                <p:spPr>
                  <a:xfrm>
                    <a:off x="-1" y="0"/>
                    <a:ext cx="2664006" cy="684002"/>
                  </a:xfrm>
                  <a:prstGeom prst="rect">
                    <a:avLst/>
                  </a:prstGeom>
                  <a:solidFill>
                    <a:srgbClr val="FDF3ED"/>
                  </a:solidFill>
                  <a:ln w="6350" cap="flat">
                    <a:solidFill>
                      <a:srgbClr val="843C0B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8" tIns="45718" rIns="45718" bIns="45718" numCol="1" anchor="t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defRPr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endParaRPr/>
                  </a:p>
                </p:txBody>
              </p:sp>
              <p:sp>
                <p:nvSpPr>
                  <p:cNvPr id="222" name="Ambulante cliënt met directe toegang IHT"/>
                  <p:cNvSpPr txBox="1"/>
                  <p:nvPr/>
                </p:nvSpPr>
                <p:spPr>
                  <a:xfrm>
                    <a:off x="3174" y="3174"/>
                    <a:ext cx="2657656" cy="400204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  </a:ext>
                  </a:extLst>
                </p:spPr>
                <p:txBody>
                  <a:bodyPr wrap="square" lIns="45718" tIns="45718" rIns="45718" bIns="45718" numCol="1" anchor="t">
                    <a:spAutoFit/>
                  </a:bodyPr>
                  <a:lstStyle/>
                  <a:p>
                    <a:pPr>
                      <a:lnSpc>
                        <a:spcPct val="107000"/>
                      </a:lnSpc>
                      <a:defRPr sz="1100" b="1">
                        <a:solidFill>
                          <a:srgbClr val="FFFFFF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endParaRPr/>
                  </a:p>
                  <a:p>
                    <a:pPr>
                      <a:lnSpc>
                        <a:spcPct val="107000"/>
                      </a:lnSpc>
                      <a:defRPr sz="1100" b="1">
                        <a:solidFill>
                          <a:srgbClr val="C55A11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r>
                      <a:t>Ambulante cliënt met directe toegang IHT</a:t>
                    </a:r>
                  </a:p>
                </p:txBody>
              </p:sp>
            </p:grpSp>
            <p:sp>
              <p:nvSpPr>
                <p:cNvPr id="224" name="Pijl: rechts 11"/>
                <p:cNvSpPr/>
                <p:nvPr/>
              </p:nvSpPr>
              <p:spPr>
                <a:xfrm>
                  <a:off x="4075905" y="2552057"/>
                  <a:ext cx="443424" cy="193581"/>
                </a:xfrm>
                <a:prstGeom prst="rightArrow">
                  <a:avLst>
                    <a:gd name="adj1" fmla="val 50000"/>
                    <a:gd name="adj2" fmla="val 50000"/>
                  </a:avLst>
                </a:prstGeom>
                <a:solidFill>
                  <a:srgbClr val="ED6E1C"/>
                </a:solidFill>
                <a:ln w="127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pPr>
                    <a:defRPr>
                      <a:latin typeface="+mj-lt"/>
                      <a:ea typeface="+mj-ea"/>
                      <a:cs typeface="+mj-cs"/>
                      <a:sym typeface="Calibri"/>
                    </a:defRPr>
                  </a:pPr>
                  <a:endParaRPr/>
                </a:p>
              </p:txBody>
            </p:sp>
            <p:grpSp>
              <p:nvGrpSpPr>
                <p:cNvPr id="227" name="Tekstvak 2"/>
                <p:cNvGrpSpPr/>
                <p:nvPr/>
              </p:nvGrpSpPr>
              <p:grpSpPr>
                <a:xfrm>
                  <a:off x="1112471" y="3195118"/>
                  <a:ext cx="2664005" cy="684003"/>
                  <a:chOff x="0" y="0"/>
                  <a:chExt cx="2664004" cy="684001"/>
                </a:xfrm>
              </p:grpSpPr>
              <p:sp>
                <p:nvSpPr>
                  <p:cNvPr id="225" name="Rechthoek"/>
                  <p:cNvSpPr/>
                  <p:nvPr/>
                </p:nvSpPr>
                <p:spPr>
                  <a:xfrm>
                    <a:off x="-1" y="0"/>
                    <a:ext cx="2664006" cy="684002"/>
                  </a:xfrm>
                  <a:prstGeom prst="rect">
                    <a:avLst/>
                  </a:prstGeom>
                  <a:solidFill>
                    <a:srgbClr val="FDF3ED"/>
                  </a:solidFill>
                  <a:ln w="6350" cap="flat">
                    <a:solidFill>
                      <a:srgbClr val="000000"/>
                    </a:solidFill>
                    <a:prstDash val="solid"/>
                    <a:round/>
                  </a:ln>
                  <a:effectLst/>
                </p:spPr>
                <p:txBody>
                  <a:bodyPr wrap="square" lIns="45718" tIns="45718" rIns="45718" bIns="45718" numCol="1" anchor="t">
                    <a:noAutofit/>
                  </a:bodyPr>
                  <a:lstStyle/>
                  <a:p>
                    <a:pPr>
                      <a:lnSpc>
                        <a:spcPct val="107000"/>
                      </a:lnSpc>
                      <a:defRPr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endParaRPr/>
                  </a:p>
                </p:txBody>
              </p:sp>
              <p:sp>
                <p:nvSpPr>
                  <p:cNvPr id="226" name="Personeel zorgonderdeel verblijf Emergis"/>
                  <p:cNvSpPr txBox="1"/>
                  <p:nvPr/>
                </p:nvSpPr>
                <p:spPr>
                  <a:xfrm>
                    <a:off x="3174" y="3174"/>
                    <a:ext cx="2657656" cy="400204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  </a:ext>
                  </a:extLst>
                </p:spPr>
                <p:txBody>
                  <a:bodyPr wrap="square" lIns="45718" tIns="45718" rIns="45718" bIns="45718" numCol="1" anchor="t">
                    <a:spAutoFit/>
                  </a:bodyPr>
                  <a:lstStyle/>
                  <a:p>
                    <a:pPr>
                      <a:lnSpc>
                        <a:spcPct val="107000"/>
                      </a:lnSpc>
                      <a:defRPr sz="1100" b="1">
                        <a:solidFill>
                          <a:srgbClr val="ED6E1C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endParaRPr/>
                  </a:p>
                  <a:p>
                    <a:pPr>
                      <a:lnSpc>
                        <a:spcPct val="107000"/>
                      </a:lnSpc>
                      <a:defRPr sz="1100" b="1">
                        <a:solidFill>
                          <a:srgbClr val="C55A11"/>
                        </a:solidFill>
                        <a:uFill>
                          <a:solidFill>
                            <a:srgbClr val="000000"/>
                          </a:solidFill>
                        </a:u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r>
                      <a:t>Personeel zorgonderdeel verblijf Emergis</a:t>
                    </a:r>
                  </a:p>
                </p:txBody>
              </p:sp>
            </p:grpSp>
            <p:sp>
              <p:nvSpPr>
                <p:cNvPr id="228" name="Pijl: rechts 13"/>
                <p:cNvSpPr/>
                <p:nvPr/>
              </p:nvSpPr>
              <p:spPr>
                <a:xfrm>
                  <a:off x="4069732" y="3441278"/>
                  <a:ext cx="443424" cy="193581"/>
                </a:xfrm>
                <a:prstGeom prst="rightArrow">
                  <a:avLst>
                    <a:gd name="adj1" fmla="val 50000"/>
                    <a:gd name="adj2" fmla="val 50000"/>
                  </a:avLst>
                </a:prstGeom>
                <a:solidFill>
                  <a:srgbClr val="ED6E1C"/>
                </a:solidFill>
                <a:ln w="12700" cap="flat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pPr>
                    <a:defRPr>
                      <a:latin typeface="+mj-lt"/>
                      <a:ea typeface="+mj-ea"/>
                      <a:cs typeface="+mj-cs"/>
                      <a:sym typeface="Calibri"/>
                    </a:defRPr>
                  </a:pPr>
                  <a:endParaRPr/>
                </a:p>
              </p:txBody>
            </p:sp>
          </p:grpSp>
          <p:pic>
            <p:nvPicPr>
              <p:cNvPr id="230" name="Afbeelding 15" descr="Afbeelding 15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460167" y="872506"/>
                <a:ext cx="462777" cy="45085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31" name="Afbeelding 17" descr="Afbeelding 17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110444" y="917461"/>
                <a:ext cx="406070" cy="395607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32" name="Afbeelding 18" descr="Afbeelding 18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955083" y="908703"/>
                <a:ext cx="436704" cy="425452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33" name="Afbeelding 21" descr="Afbeelding 21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571702" y="2503837"/>
                <a:ext cx="406070" cy="395608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pic>
            <p:nvPicPr>
              <p:cNvPr id="234" name="Afbeelding 22" descr="Afbeelding 22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486167" y="2488914"/>
                <a:ext cx="436705" cy="425453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</p:grpSp>
        <p:pic>
          <p:nvPicPr>
            <p:cNvPr id="236" name="Graphic 39" descr="Graphic 39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422436" y="2188277"/>
              <a:ext cx="469903" cy="46990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37" name="Graphic 41" descr="Graphic 41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416870" y="2898712"/>
              <a:ext cx="509327" cy="50932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38" name="Graphic 43" descr="Graphic 43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416870" y="3601999"/>
              <a:ext cx="588542" cy="588543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39" name="Graphic 45" descr="Graphic 45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422673" y="4395353"/>
              <a:ext cx="582739" cy="58273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40" name="Graphic 3" descr="Graphic 3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6007654" y="2334769"/>
              <a:ext cx="563946" cy="56394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242" name="Rechthoek 25"/>
          <p:cNvSpPr/>
          <p:nvPr/>
        </p:nvSpPr>
        <p:spPr>
          <a:xfrm>
            <a:off x="1935431" y="3071640"/>
            <a:ext cx="2664002" cy="684003"/>
          </a:xfrm>
          <a:prstGeom prst="rect">
            <a:avLst/>
          </a:prstGeom>
          <a:ln w="12700">
            <a:solidFill>
              <a:srgbClr val="843C0B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  <p:sp>
        <p:nvSpPr>
          <p:cNvPr id="243" name="Rechthoek 26"/>
          <p:cNvSpPr/>
          <p:nvPr/>
        </p:nvSpPr>
        <p:spPr>
          <a:xfrm>
            <a:off x="1938784" y="4639531"/>
            <a:ext cx="2664002" cy="684002"/>
          </a:xfrm>
          <a:prstGeom prst="rect">
            <a:avLst/>
          </a:prstGeom>
          <a:ln w="12700">
            <a:solidFill>
              <a:srgbClr val="843C0B"/>
            </a:solidFill>
            <a:miter/>
          </a:ln>
        </p:spPr>
        <p:txBody>
          <a:bodyPr lIns="45718" tIns="45718" rIns="45718" bIns="45718" anchor="ctr"/>
          <a:lstStyle/>
          <a:p>
            <a:pPr algn="ctr">
              <a:defRPr>
                <a:solidFill>
                  <a:srgbClr val="FFFFFF"/>
                </a:solidFill>
                <a:latin typeface="+mj-lt"/>
                <a:ea typeface="+mj-ea"/>
                <a:cs typeface="+mj-cs"/>
                <a:sym typeface="Calibri"/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B83D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F60610-7188-4661-1048-2B9FF0539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Waar moet het aan voldoen?">
            <a:extLst>
              <a:ext uri="{FF2B5EF4-FFF2-40B4-BE49-F238E27FC236}">
                <a16:creationId xmlns:a16="http://schemas.microsoft.com/office/drawing/2014/main" id="{34EA360D-4D6A-336F-FD41-E8C5F7A25A67}"/>
              </a:ext>
            </a:extLst>
          </p:cNvPr>
          <p:cNvSpPr txBox="1"/>
          <p:nvPr/>
        </p:nvSpPr>
        <p:spPr>
          <a:xfrm>
            <a:off x="501332" y="508000"/>
            <a:ext cx="7471411" cy="650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36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marL="0" marR="0" lvl="0" indent="0" algn="l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Uitdagingen/Kansen</a:t>
            </a:r>
            <a:endParaRPr kumimoji="0" sz="36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sym typeface="Century Gothic"/>
            </a:endParaRPr>
          </a:p>
        </p:txBody>
      </p:sp>
      <p:sp>
        <p:nvSpPr>
          <p:cNvPr id="62" name="De poortwachtersfunctie is een rol binnen IHT…">
            <a:extLst>
              <a:ext uri="{FF2B5EF4-FFF2-40B4-BE49-F238E27FC236}">
                <a16:creationId xmlns:a16="http://schemas.microsoft.com/office/drawing/2014/main" id="{E8CA15A9-70EB-DE40-A1AF-F5278251E6C8}"/>
              </a:ext>
            </a:extLst>
          </p:cNvPr>
          <p:cNvSpPr txBox="1"/>
          <p:nvPr/>
        </p:nvSpPr>
        <p:spPr>
          <a:xfrm>
            <a:off x="501332" y="1365250"/>
            <a:ext cx="7276148" cy="51039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/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kumimoji="0" lang="nl-NL" sz="2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Impact op personeel</a:t>
            </a: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nl-NL" sz="2200" b="1" dirty="0">
                <a:solidFill>
                  <a:srgbClr val="FFFFFF"/>
                </a:solidFill>
                <a:latin typeface="Century Gothic"/>
                <a:sym typeface="Century Gothic"/>
              </a:rPr>
              <a:t>Uitdagingen ICT/telefonie</a:t>
            </a: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nl-NL" sz="2200" b="1" dirty="0">
                <a:solidFill>
                  <a:srgbClr val="FFFFFF"/>
                </a:solidFill>
                <a:latin typeface="Century Gothic"/>
                <a:sym typeface="Century Gothic"/>
              </a:rPr>
              <a:t>Combinatie met anders werken met EPD</a:t>
            </a: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nl-NL" sz="2200" b="1" dirty="0">
                <a:solidFill>
                  <a:srgbClr val="FFFFFF"/>
                </a:solidFill>
                <a:latin typeface="Century Gothic"/>
                <a:sym typeface="Century Gothic"/>
              </a:rPr>
              <a:t>Spanningsveld regionaal-centraal</a:t>
            </a: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nl-NL" sz="2200" b="1" dirty="0">
                <a:solidFill>
                  <a:srgbClr val="FFFFFF"/>
                </a:solidFill>
                <a:latin typeface="Century Gothic"/>
                <a:sym typeface="Century Gothic"/>
              </a:rPr>
              <a:t>Efficiëntere overlegvormen</a:t>
            </a: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nl-NL" sz="2200" b="1" dirty="0">
                <a:solidFill>
                  <a:srgbClr val="FFFFFF"/>
                </a:solidFill>
                <a:latin typeface="Century Gothic"/>
                <a:sym typeface="Century Gothic"/>
              </a:rPr>
              <a:t>Andere inzet RB</a:t>
            </a: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nl-NL" sz="2200" b="1" dirty="0">
                <a:solidFill>
                  <a:srgbClr val="FFFFFF"/>
                </a:solidFill>
                <a:latin typeface="Century Gothic"/>
                <a:sym typeface="Century Gothic"/>
              </a:rPr>
              <a:t>Triage HBO </a:t>
            </a: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nl-NL" sz="2200" b="1" dirty="0">
                <a:solidFill>
                  <a:srgbClr val="FFFFFF"/>
                </a:solidFill>
                <a:latin typeface="Century Gothic"/>
                <a:sym typeface="Century Gothic"/>
              </a:rPr>
              <a:t>Aantal beoordelingen</a:t>
            </a: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lang="nl-NL" sz="2200" b="1" dirty="0">
                <a:solidFill>
                  <a:srgbClr val="FFFFFF"/>
                </a:solidFill>
                <a:latin typeface="Century Gothic"/>
                <a:sym typeface="Century Gothic"/>
              </a:rPr>
              <a:t>Op locatie beoordelen ‘tenzij’ </a:t>
            </a: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lang="nl-NL" sz="2200" b="1" dirty="0">
              <a:solidFill>
                <a:srgbClr val="FFFFFF"/>
              </a:solidFill>
              <a:latin typeface="Century Gothic"/>
              <a:sym typeface="Century Gothic"/>
            </a:endParaRP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kumimoji="0" sz="2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sym typeface="Century Gothic"/>
            </a:endParaRP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kumimoji="0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sym typeface="Century Gothic"/>
            </a:endParaRPr>
          </a:p>
        </p:txBody>
      </p:sp>
      <p:pic>
        <p:nvPicPr>
          <p:cNvPr id="63" name="Afbeelding met tekst, illustratieAutomatisch gegenereerde beschrijving" descr="Afbeelding met tekst, illustratieAutomatisch gegenereerde beschrijving">
            <a:extLst>
              <a:ext uri="{FF2B5EF4-FFF2-40B4-BE49-F238E27FC236}">
                <a16:creationId xmlns:a16="http://schemas.microsoft.com/office/drawing/2014/main" id="{6E3ABB62-982F-4DDE-5347-B95A17D7F5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325" y="5167312"/>
            <a:ext cx="828675" cy="1074738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79505730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B8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Waarom?"/>
          <p:cNvSpPr txBox="1"/>
          <p:nvPr/>
        </p:nvSpPr>
        <p:spPr>
          <a:xfrm>
            <a:off x="577532" y="511175"/>
            <a:ext cx="7804786" cy="650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6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marL="0" marR="0" lvl="0" indent="0" algn="l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Waarom?</a:t>
            </a:r>
          </a:p>
        </p:txBody>
      </p:sp>
      <p:pic>
        <p:nvPicPr>
          <p:cNvPr id="30" name="Afbeelding met tekst, illustratieAutomatisch gegenereerde beschrijving" descr="Afbeelding met tekst, illustratieAutomatisch gegenereerde beschrijv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6475" y="1724025"/>
            <a:ext cx="850900" cy="2433638"/>
          </a:xfrm>
          <a:prstGeom prst="rect">
            <a:avLst/>
          </a:prstGeom>
          <a:ln w="12700">
            <a:miter lim="400000"/>
          </a:ln>
        </p:spPr>
      </p:pic>
      <p:pic>
        <p:nvPicPr>
          <p:cNvPr id="31" name="image.png" descr="imag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66112" y="2128837"/>
            <a:ext cx="582613" cy="2028826"/>
          </a:xfrm>
          <a:prstGeom prst="rect">
            <a:avLst/>
          </a:prstGeom>
          <a:ln w="12700">
            <a:miter lim="400000"/>
          </a:ln>
        </p:spPr>
      </p:pic>
      <p:sp>
        <p:nvSpPr>
          <p:cNvPr id="32" name="Kwetsbaarheid huidig model…"/>
          <p:cNvSpPr txBox="1"/>
          <p:nvPr/>
        </p:nvSpPr>
        <p:spPr>
          <a:xfrm>
            <a:off x="606107" y="833437"/>
            <a:ext cx="6393498" cy="54571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marR="0" lvl="0" indent="-342900" algn="l" defTabSz="914400" rtl="0" eaLnBrk="1" fontAlgn="auto" latinLnBrk="0" hangingPunc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0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kumimoji="0" sz="2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sym typeface="Century Gothic"/>
            </a:endParaRPr>
          </a:p>
          <a:p>
            <a:pPr marL="342900" marR="0" lvl="0" indent="-342900" algn="l" defTabSz="914400" rtl="0" eaLnBrk="1" fontAlgn="auto" latinLnBrk="0" hangingPunc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kumimoji="0" sz="1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Kwetsbaarheid huidig model</a:t>
            </a:r>
          </a:p>
          <a:p>
            <a:pPr marL="1485900" marR="0" lvl="2" indent="-342900" algn="l" defTabSz="914400" rtl="0" eaLnBrk="1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kumimoji="0" sz="1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Efficiënte inzet personeel</a:t>
            </a:r>
          </a:p>
          <a:p>
            <a:pPr marL="1485900" marR="0" lvl="2" indent="-342900" algn="l" defTabSz="914400" rtl="0" eaLnBrk="1" fontAlgn="auto" latinLnBrk="0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kumimoji="0" sz="1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Kwaliteit en continuïteit van zorg</a:t>
            </a:r>
          </a:p>
          <a:p>
            <a:pPr marL="342900" marR="0" lvl="0" indent="-342900" algn="l" defTabSz="914400" rtl="0" eaLnBrk="1" fontAlgn="auto" latinLnBrk="0" hangingPunc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kumimoji="0" sz="1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Werkdruk – Werkplezier</a:t>
            </a:r>
          </a:p>
          <a:p>
            <a:pPr marL="342900" marR="0" lvl="0" indent="-342900" algn="l" defTabSz="914400" rtl="0" eaLnBrk="1" fontAlgn="auto" latinLnBrk="0" hangingPunc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kumimoji="0" sz="1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GMAP/Modelgetrouw IHT</a:t>
            </a:r>
          </a:p>
          <a:p>
            <a:pPr marL="342900" marR="0" lvl="0" indent="-342900" algn="l" defTabSz="914400" rtl="0" eaLnBrk="1" fontAlgn="auto" latinLnBrk="0" hangingPunc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kumimoji="0" sz="1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Financiën:</a:t>
            </a:r>
          </a:p>
          <a:p>
            <a:pPr marL="1028700" marR="0" lvl="1" indent="-342900" algn="l" defTabSz="914400" rtl="0" eaLnBrk="1" fontAlgn="auto" latinLnBrk="0" hangingPunct="0">
              <a:lnSpc>
                <a:spcPct val="150000"/>
              </a:lnSpc>
              <a:spcBef>
                <a:spcPts val="5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kumimoji="0" sz="18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Overschrijding kosten (norm NZA en verzekeraar)</a:t>
            </a:r>
          </a:p>
          <a:p>
            <a:pPr marL="342900" marR="0" lvl="0" indent="-342900" algn="l" defTabSz="914400" rtl="0" eaLnBrk="1" fontAlgn="auto" latinLnBrk="0" hangingPunct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Arial"/>
              <a:buChar char="•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kumimoji="0" sz="2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Conclusie: Continuïteit en duurzaamheid onder druk</a:t>
            </a:r>
          </a:p>
        </p:txBody>
      </p:sp>
      <p:pic>
        <p:nvPicPr>
          <p:cNvPr id="33" name="image.png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89812" y="142875"/>
            <a:ext cx="1382713" cy="138112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6E1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Wat?"/>
          <p:cNvSpPr txBox="1"/>
          <p:nvPr/>
        </p:nvSpPr>
        <p:spPr>
          <a:xfrm>
            <a:off x="483869" y="519112"/>
            <a:ext cx="7358699" cy="650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6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marL="0" marR="0" lvl="0" indent="0" algn="l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Wat?</a:t>
            </a:r>
          </a:p>
        </p:txBody>
      </p:sp>
      <p:pic>
        <p:nvPicPr>
          <p:cNvPr id="36" name="Afbeelding met tekst, illustratieAutomatisch gegenereerde beschrijving" descr="Afbeelding met tekst, illustratieAutomatisch gegenereerde beschrijv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325" y="5167312"/>
            <a:ext cx="828675" cy="1074738"/>
          </a:xfrm>
          <a:prstGeom prst="rect">
            <a:avLst/>
          </a:prstGeom>
          <a:ln w="12700">
            <a:miter lim="400000"/>
          </a:ln>
        </p:spPr>
      </p:pic>
      <p:sp>
        <p:nvSpPr>
          <p:cNvPr id="37" name="Komen tot een toekomstbestendige  inrichting (kwalitatief en financieel duurzaam) van de 24/7 acute psychiatrie keten binnen heel Emergis.…"/>
          <p:cNvSpPr txBox="1"/>
          <p:nvPr/>
        </p:nvSpPr>
        <p:spPr>
          <a:xfrm>
            <a:off x="483869" y="1331912"/>
            <a:ext cx="7358699" cy="4714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0" marR="0" lvl="0" indent="0" algn="l" defTabSz="457200" rtl="0" eaLnBrk="1" fontAlgn="auto" latinLnBrk="0" hangingPunct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1">
                <a:solidFill>
                  <a:srgbClr val="FFFFFF"/>
                </a:solidFill>
                <a:latin typeface="Emergis Scala Sans"/>
                <a:ea typeface="Emergis Scala Sans"/>
                <a:cs typeface="Emergis Scala Sans"/>
                <a:sym typeface="Emergis Scala Sans"/>
              </a:defRPr>
            </a:pPr>
            <a:r>
              <a:rPr kumimoji="0" sz="2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mergis Scala Sans"/>
                <a:sym typeface="Emergis Scala Sans"/>
              </a:rPr>
              <a:t>Komen tot een toekomstbestendige  inrichting (kwalitatief en financieel duurzaam) van de 24/7 acute psychiatrie keten binnen heel Emergis.</a:t>
            </a:r>
          </a:p>
          <a:p>
            <a:pPr marL="0" marR="0" lvl="0" indent="0" algn="l" defTabSz="457200" rtl="0" eaLnBrk="1" fontAlgn="auto" latinLnBrk="0" hangingPunct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1">
                <a:solidFill>
                  <a:srgbClr val="FFFFFF"/>
                </a:solidFill>
                <a:latin typeface="Emergis Scala Sans"/>
                <a:ea typeface="Emergis Scala Sans"/>
                <a:cs typeface="Emergis Scala Sans"/>
                <a:sym typeface="Emergis Scala Sans"/>
              </a:defRPr>
            </a:pPr>
            <a:r>
              <a:rPr kumimoji="0" sz="2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mergis Scala Sans"/>
                <a:sym typeface="Emergis Scala Sans"/>
              </a:rPr>
              <a:t>Resultaat: het borgen van kwaliteit van zorg, het efficiënt gebruik maken van beperkte capaciteit van medewerkers en het verminderen van de kosten.</a:t>
            </a:r>
          </a:p>
          <a:p>
            <a:pPr marL="0" marR="0" lvl="0" indent="0" algn="l" defTabSz="457200" rtl="0" eaLnBrk="1" fontAlgn="auto" latinLnBrk="0" hangingPunct="0">
              <a:lnSpc>
                <a:spcPct val="107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1">
                <a:solidFill>
                  <a:srgbClr val="FFFFFF"/>
                </a:solidFill>
                <a:latin typeface="Emergis Scala Sans"/>
                <a:ea typeface="Emergis Scala Sans"/>
                <a:cs typeface="Emergis Scala Sans"/>
                <a:sym typeface="Emergis Scala Sans"/>
              </a:defRPr>
            </a:pPr>
            <a:r>
              <a:rPr kumimoji="0" sz="24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mergis Scala Sans"/>
                <a:sym typeface="Emergis Scala Sans"/>
              </a:rPr>
              <a:t>Kaders: GMAP, modelgetrouw IHT en HIC, samenhang CD en IHT, aansluiting acuut ambulant – kliniek, binnen financiële kaders</a:t>
            </a:r>
            <a:endParaRPr kumimoji="0" sz="2400" b="1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2" name="Groepeer"/>
          <p:cNvGrpSpPr/>
          <p:nvPr/>
        </p:nvGrpSpPr>
        <p:grpSpPr>
          <a:xfrm>
            <a:off x="7323137" y="681037"/>
            <a:ext cx="1192213" cy="1219201"/>
            <a:chOff x="0" y="0"/>
            <a:chExt cx="1192212" cy="1219199"/>
          </a:xfrm>
        </p:grpSpPr>
        <p:sp>
          <p:nvSpPr>
            <p:cNvPr id="38" name="Ovaal"/>
            <p:cNvSpPr/>
            <p:nvPr/>
          </p:nvSpPr>
          <p:spPr>
            <a:xfrm>
              <a:off x="0" y="779461"/>
              <a:ext cx="1192213" cy="439739"/>
            </a:xfrm>
            <a:prstGeom prst="ellipse">
              <a:avLst/>
            </a:prstGeom>
            <a:solidFill>
              <a:srgbClr val="FDB83D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>
                  <a:solidFill>
                    <a:srgbClr val="FFFFFF"/>
                  </a:solidFill>
                </a:defRPr>
              </a:pPr>
              <a:endParaRPr kumimoji="0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39" name="Afbeelding met tekst, vliegtuigAutomatisch gegenereerde beschrijving" descr="Afbeelding met tekst, vliegtuigAutomatisch gegenereerde beschrijvi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6311" y="0"/>
              <a:ext cx="369143" cy="104955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40" name="Afbeelding met tekstAutomatisch gegenereerde beschrijving" descr="Afbeelding met tekstAutomatisch gegenereerde beschrijvi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51981" y="20413"/>
              <a:ext cx="315011" cy="100943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41" name="Afbeelding met tekstAutomatisch gegenereerde beschrijving" descr="Afbeelding met tekstAutomatisch gegenereerde beschrijvin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70233" y="116147"/>
              <a:ext cx="340447" cy="94185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pic>
        <p:nvPicPr>
          <p:cNvPr id="43" name="image.png" descr="imag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076704">
            <a:off x="7472362" y="4659312"/>
            <a:ext cx="1349376" cy="193516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B8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Waar moet het aan voldoen?"/>
          <p:cNvSpPr txBox="1"/>
          <p:nvPr/>
        </p:nvSpPr>
        <p:spPr>
          <a:xfrm>
            <a:off x="355282" y="68262"/>
            <a:ext cx="7471411" cy="650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6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marL="0" marR="0" lvl="0" indent="0" algn="l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Waar moet het aan voldoen?</a:t>
            </a:r>
          </a:p>
        </p:txBody>
      </p:sp>
      <p:sp>
        <p:nvSpPr>
          <p:cNvPr id="46" name="IHT en CD samenvoegen tot één IHT team in Zeeland, met beoordelen als belangrijke taak.…"/>
          <p:cNvSpPr txBox="1"/>
          <p:nvPr/>
        </p:nvSpPr>
        <p:spPr>
          <a:xfrm>
            <a:off x="291782" y="771855"/>
            <a:ext cx="7276148" cy="64407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IHT en CD </a:t>
            </a:r>
            <a:r>
              <a:rPr kumimoji="0" sz="22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samenvoegen</a:t>
            </a: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 tot </a:t>
            </a:r>
            <a:r>
              <a:rPr kumimoji="0" sz="22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één</a:t>
            </a: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 IHT team in Zeeland, met </a:t>
            </a:r>
            <a:r>
              <a:rPr kumimoji="0" sz="22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beoordelen</a:t>
            </a: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 </a:t>
            </a:r>
            <a:r>
              <a:rPr kumimoji="0" sz="22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als</a:t>
            </a: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 </a:t>
            </a:r>
            <a:r>
              <a:rPr kumimoji="0" sz="22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belangrijke</a:t>
            </a: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 </a:t>
            </a:r>
            <a:r>
              <a:rPr kumimoji="0" sz="22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taak</a:t>
            </a: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. </a:t>
            </a: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De </a:t>
            </a:r>
            <a:r>
              <a:rPr kumimoji="0" sz="22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volledige</a:t>
            </a: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 </a:t>
            </a:r>
            <a:r>
              <a:rPr kumimoji="0" sz="22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ambulante</a:t>
            </a: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 acute </a:t>
            </a:r>
            <a:r>
              <a:rPr kumimoji="0" sz="22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keten</a:t>
            </a: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 </a:t>
            </a:r>
            <a:r>
              <a:rPr kumimoji="0" sz="22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werkt</a:t>
            </a: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 </a:t>
            </a:r>
            <a:r>
              <a:rPr kumimoji="0" sz="22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vanuit</a:t>
            </a:r>
            <a:endParaRPr kumimoji="0" sz="2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sym typeface="Century Gothic"/>
            </a:endParaRP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	</a:t>
            </a:r>
            <a:r>
              <a:rPr kumimoji="0" sz="22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één</a:t>
            </a: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 team met </a:t>
            </a:r>
            <a:r>
              <a:rPr kumimoji="0" sz="22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een</a:t>
            </a: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 </a:t>
            </a:r>
            <a:r>
              <a:rPr kumimoji="0" sz="22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spreiding</a:t>
            </a: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 over </a:t>
            </a:r>
            <a:r>
              <a:rPr kumimoji="0" sz="22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drie</a:t>
            </a: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 regio’s. </a:t>
            </a: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kumimoji="0" sz="2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sym typeface="Century Gothic"/>
            </a:endParaRP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kumimoji="0" sz="2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sym typeface="Century Gothic"/>
            </a:endParaRP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kumimoji="0" sz="2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sym typeface="Century Gothic"/>
            </a:endParaRP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kumimoji="0" lang="nl-NL" sz="22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sym typeface="Century Gothic"/>
            </a:endParaRP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0-100+, </a:t>
            </a:r>
            <a:r>
              <a:rPr kumimoji="0" sz="22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d.w.z</a:t>
            </a: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. </a:t>
            </a:r>
            <a:r>
              <a:rPr kumimoji="0" sz="22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t.b.v.</a:t>
            </a: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 alle </a:t>
            </a:r>
            <a:r>
              <a:rPr kumimoji="0" sz="22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leeftijden</a:t>
            </a: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 (van kind- en </a:t>
            </a:r>
            <a:r>
              <a:rPr kumimoji="0" sz="22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jeugdpsychiatrie</a:t>
            </a:r>
            <a:r>
              <a:rPr kumimoji="0" sz="2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 t/m ouderen ggz)</a:t>
            </a: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0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sym typeface="Century Gothic"/>
            </a:endParaRP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0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sym typeface="Century Gothic"/>
            </a:endParaRP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0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sym typeface="Century Gothic"/>
            </a:endParaRP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sym typeface="Century Gothic"/>
            </a:endParaRP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0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kumimoji="0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sym typeface="Century Gothic"/>
            </a:endParaRP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  <a:latin typeface="Emergis Scala Sans"/>
                <a:ea typeface="Emergis Scala Sans"/>
                <a:cs typeface="Emergis Scala Sans"/>
                <a:sym typeface="Emergis Scala Sans"/>
              </a:defRPr>
            </a:pPr>
            <a:r>
              <a:rPr kumimoji="0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Emergis Scala Sans"/>
                <a:sym typeface="Emergis Scala Sans"/>
              </a:rPr>
              <a:t> </a:t>
            </a:r>
          </a:p>
        </p:txBody>
      </p:sp>
      <p:pic>
        <p:nvPicPr>
          <p:cNvPr id="47" name="Afbeelding met tekst, illustratieAutomatisch gegenereerde beschrijving" descr="Afbeelding met tekst, illustratieAutomatisch gegenereerde beschrijv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650" y="5184775"/>
            <a:ext cx="828675" cy="107473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50" name="Groepeer"/>
          <p:cNvGrpSpPr/>
          <p:nvPr/>
        </p:nvGrpSpPr>
        <p:grpSpPr>
          <a:xfrm>
            <a:off x="4667250" y="3116262"/>
            <a:ext cx="798513" cy="352426"/>
            <a:chOff x="0" y="0"/>
            <a:chExt cx="798512" cy="352425"/>
          </a:xfrm>
        </p:grpSpPr>
        <p:sp>
          <p:nvSpPr>
            <p:cNvPr id="48" name="Ovaal"/>
            <p:cNvSpPr/>
            <p:nvPr/>
          </p:nvSpPr>
          <p:spPr>
            <a:xfrm>
              <a:off x="0" y="0"/>
              <a:ext cx="798513" cy="352425"/>
            </a:xfrm>
            <a:prstGeom prst="ellipse">
              <a:avLst/>
            </a:prstGeom>
            <a:solidFill>
              <a:srgbClr val="ED6E1C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400">
                  <a:solidFill>
                    <a:srgbClr val="FFFFFF"/>
                  </a:solidFill>
                </a:defRPr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" name="MC"/>
            <p:cNvSpPr txBox="1"/>
            <p:nvPr/>
          </p:nvSpPr>
          <p:spPr>
            <a:xfrm>
              <a:off x="162650" y="35813"/>
              <a:ext cx="473213" cy="2807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 defTabSz="914400">
                <a:defRPr sz="1400">
                  <a:solidFill>
                    <a:srgbClr val="FFFFFF"/>
                  </a:solidFill>
                </a:defRPr>
              </a:lvl1pPr>
            </a:lstStyle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rPr>
                <a:t>MC</a:t>
              </a:r>
            </a:p>
          </p:txBody>
        </p:sp>
      </p:grpSp>
      <p:grpSp>
        <p:nvGrpSpPr>
          <p:cNvPr id="53" name="Groepeer"/>
          <p:cNvGrpSpPr/>
          <p:nvPr/>
        </p:nvGrpSpPr>
        <p:grpSpPr>
          <a:xfrm>
            <a:off x="3829050" y="3119437"/>
            <a:ext cx="798513" cy="352426"/>
            <a:chOff x="0" y="0"/>
            <a:chExt cx="798512" cy="352425"/>
          </a:xfrm>
        </p:grpSpPr>
        <p:sp>
          <p:nvSpPr>
            <p:cNvPr id="51" name="Ovaal"/>
            <p:cNvSpPr/>
            <p:nvPr/>
          </p:nvSpPr>
          <p:spPr>
            <a:xfrm>
              <a:off x="0" y="0"/>
              <a:ext cx="798513" cy="352425"/>
            </a:xfrm>
            <a:prstGeom prst="ellipse">
              <a:avLst/>
            </a:prstGeom>
            <a:solidFill>
              <a:srgbClr val="ED6E1C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400">
                  <a:solidFill>
                    <a:srgbClr val="FFFFFF"/>
                  </a:solidFill>
                </a:defRPr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2" name="HIC"/>
            <p:cNvSpPr txBox="1"/>
            <p:nvPr/>
          </p:nvSpPr>
          <p:spPr>
            <a:xfrm>
              <a:off x="162650" y="35813"/>
              <a:ext cx="473213" cy="2807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 defTabSz="914400">
                <a:defRPr sz="1400">
                  <a:solidFill>
                    <a:srgbClr val="FFFFFF"/>
                  </a:solidFill>
                </a:defRPr>
              </a:lvl1pPr>
            </a:lstStyle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rPr>
                <a:t>HIC</a:t>
              </a:r>
            </a:p>
          </p:txBody>
        </p:sp>
      </p:grpSp>
      <p:grpSp>
        <p:nvGrpSpPr>
          <p:cNvPr id="56" name="Groepeer"/>
          <p:cNvGrpSpPr/>
          <p:nvPr/>
        </p:nvGrpSpPr>
        <p:grpSpPr>
          <a:xfrm>
            <a:off x="2009775" y="3063875"/>
            <a:ext cx="798513" cy="403225"/>
            <a:chOff x="0" y="0"/>
            <a:chExt cx="798512" cy="403224"/>
          </a:xfrm>
        </p:grpSpPr>
        <p:sp>
          <p:nvSpPr>
            <p:cNvPr id="54" name="Ovaal"/>
            <p:cNvSpPr/>
            <p:nvPr/>
          </p:nvSpPr>
          <p:spPr>
            <a:xfrm>
              <a:off x="0" y="0"/>
              <a:ext cx="798513" cy="403225"/>
            </a:xfrm>
            <a:prstGeom prst="ellipse">
              <a:avLst/>
            </a:prstGeom>
            <a:solidFill>
              <a:srgbClr val="ED6E1C"/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400">
                  <a:solidFill>
                    <a:srgbClr val="FFFFFF"/>
                  </a:solidFill>
                </a:defRPr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IHT"/>
            <p:cNvSpPr txBox="1"/>
            <p:nvPr/>
          </p:nvSpPr>
          <p:spPr>
            <a:xfrm>
              <a:off x="162650" y="61213"/>
              <a:ext cx="473213" cy="2807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 defTabSz="914400">
                <a:defRPr sz="1400">
                  <a:solidFill>
                    <a:srgbClr val="FFFFFF"/>
                  </a:solidFill>
                </a:defRPr>
              </a:lvl1pPr>
            </a:lstStyle>
            <a:p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sz="1400" b="0" i="0" u="none" strike="noStrike" kern="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  <a:sym typeface="Calibri"/>
                </a:rPr>
                <a:t>IHT</a:t>
              </a:r>
            </a:p>
          </p:txBody>
        </p:sp>
      </p:grpSp>
      <p:sp>
        <p:nvSpPr>
          <p:cNvPr id="57" name="Ovaal"/>
          <p:cNvSpPr/>
          <p:nvPr/>
        </p:nvSpPr>
        <p:spPr>
          <a:xfrm>
            <a:off x="1493837" y="2963862"/>
            <a:ext cx="1906588" cy="657226"/>
          </a:xfrm>
          <a:prstGeom prst="ellipse">
            <a:avLst/>
          </a:prstGeom>
          <a:ln w="38100">
            <a:solidFill>
              <a:srgbClr val="ED6E1C"/>
            </a:solidFill>
            <a:miter/>
          </a:ln>
        </p:spPr>
        <p:txBody>
          <a:bodyPr lIns="45719" rIns="45719" anchor="ctr"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Ovaal"/>
          <p:cNvSpPr/>
          <p:nvPr/>
        </p:nvSpPr>
        <p:spPr>
          <a:xfrm>
            <a:off x="3670300" y="2963862"/>
            <a:ext cx="1908175" cy="657226"/>
          </a:xfrm>
          <a:prstGeom prst="ellipse">
            <a:avLst/>
          </a:prstGeom>
          <a:ln w="38100">
            <a:solidFill>
              <a:srgbClr val="ED6E1C"/>
            </a:solidFill>
            <a:miter/>
          </a:ln>
        </p:spPr>
        <p:txBody>
          <a:bodyPr lIns="45719" rIns="45719" anchor="ctr"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Ovaal"/>
          <p:cNvSpPr/>
          <p:nvPr/>
        </p:nvSpPr>
        <p:spPr>
          <a:xfrm>
            <a:off x="1223962" y="2770187"/>
            <a:ext cx="4552951" cy="1001713"/>
          </a:xfrm>
          <a:prstGeom prst="ellipse">
            <a:avLst/>
          </a:prstGeom>
          <a:ln w="38100">
            <a:solidFill>
              <a:srgbClr val="41719C"/>
            </a:solidFill>
            <a:prstDash val="dash"/>
            <a:miter/>
          </a:ln>
        </p:spPr>
        <p:txBody>
          <a:bodyPr lIns="45719" rIns="45719" anchor="ctr"/>
          <a:lstStyle/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B8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Waar moet het aan voldoen?"/>
          <p:cNvSpPr txBox="1"/>
          <p:nvPr/>
        </p:nvSpPr>
        <p:spPr>
          <a:xfrm>
            <a:off x="501332" y="508000"/>
            <a:ext cx="7471411" cy="650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 sz="36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pPr marL="0" marR="0" lvl="0" indent="0" algn="l" defTabSz="4572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Waar moet het aan voldoen?</a:t>
            </a:r>
          </a:p>
        </p:txBody>
      </p:sp>
      <p:sp>
        <p:nvSpPr>
          <p:cNvPr id="62" name="De poortwachtersfunctie is een rol binnen IHT…"/>
          <p:cNvSpPr txBox="1"/>
          <p:nvPr/>
        </p:nvSpPr>
        <p:spPr>
          <a:xfrm>
            <a:off x="501332" y="1365250"/>
            <a:ext cx="7276148" cy="54216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kumimoji="0" sz="2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De poortwachtersfunctie is een rol binnen IHT</a:t>
            </a: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kumimoji="0" sz="2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Triagefunctie is een rol binnen IHT. (HBO opgeleide) triagist (incl. agendavoering) stuurt beoordelaren(CD rol) aan. Van 8 tot 22 uur/7 dagen IHT beschikbaarheid</a:t>
            </a: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kumimoji="0" sz="2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Er is één (opsplitsbaar) digibord voor alle cliënten in de acute keten</a:t>
            </a: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kumimoji="0" sz="2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er wordt maximaal ingezet op inzet van brede groep professionals voor zowel voorwacht als triagist functie (HBO-V, GGZ VS, GZ psycholoog, SPV, etc)</a:t>
            </a: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 sz="22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r>
              <a:rPr kumimoji="0" sz="22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/>
                <a:sym typeface="Century Gothic"/>
              </a:rPr>
              <a:t>de volledige acute keten (ambulant/klinisch en      24/7) valt onder één managerial aansturing</a:t>
            </a:r>
          </a:p>
          <a:p>
            <a:pPr marL="342900" marR="0" lvl="0" indent="-342900" algn="l" defTabSz="457200" rtl="0" eaLnBrk="1" fontAlgn="auto" latinLnBrk="0" hangingPunct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100000"/>
              <a:buFont typeface="Calibri"/>
              <a:buChar char="-"/>
              <a:tabLst/>
              <a:defRPr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pPr>
            <a:endParaRPr kumimoji="0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/>
              <a:sym typeface="Century Gothic"/>
            </a:endParaRPr>
          </a:p>
        </p:txBody>
      </p:sp>
      <p:pic>
        <p:nvPicPr>
          <p:cNvPr id="63" name="Afbeelding met tekst, illustratieAutomatisch gegenereerde beschrijving" descr="Afbeelding met tekst, illustratieAutomatisch gegenereerde beschrijv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325" y="5167312"/>
            <a:ext cx="828675" cy="107473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Wijzig tekst: tik 2x"/>
          <p:cNvSpPr txBox="1">
            <a:spLocks noGrp="1"/>
          </p:cNvSpPr>
          <p:nvPr>
            <p:ph type="ctrTitle"/>
          </p:nvPr>
        </p:nvSpPr>
        <p:spPr>
          <a:xfrm>
            <a:off x="1181748" y="1049234"/>
            <a:ext cx="7772401" cy="4759532"/>
          </a:xfrm>
          <a:prstGeom prst="rect">
            <a:avLst/>
          </a:prstGeom>
        </p:spPr>
        <p:txBody>
          <a:bodyPr/>
          <a:lstStyle/>
          <a:p>
            <a:pPr defTabSz="365759">
              <a:defRPr sz="2400"/>
            </a:pPr>
            <a:endParaRPr/>
          </a:p>
        </p:txBody>
      </p:sp>
      <p:pic>
        <p:nvPicPr>
          <p:cNvPr id="108" name="Afbeelding" descr="Afbeeldi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07" y="68480"/>
            <a:ext cx="8961385" cy="672103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B8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Tekstvak 3"/>
          <p:cNvSpPr txBox="1"/>
          <p:nvPr/>
        </p:nvSpPr>
        <p:spPr>
          <a:xfrm>
            <a:off x="483869" y="519113"/>
            <a:ext cx="7358699" cy="459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4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Uitvoering ambulante crisisbehandeling ma-vr</a:t>
            </a:r>
          </a:p>
        </p:txBody>
      </p:sp>
      <p:pic>
        <p:nvPicPr>
          <p:cNvPr id="286" name="Afbeelding 6" descr="Afbeelding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325" y="5167312"/>
            <a:ext cx="828675" cy="107473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06" name="Groep 15"/>
          <p:cNvGrpSpPr/>
          <p:nvPr/>
        </p:nvGrpSpPr>
        <p:grpSpPr>
          <a:xfrm>
            <a:off x="214134" y="1351913"/>
            <a:ext cx="8310055" cy="4819158"/>
            <a:chOff x="-2" y="0"/>
            <a:chExt cx="8310054" cy="4819156"/>
          </a:xfrm>
        </p:grpSpPr>
        <p:sp>
          <p:nvSpPr>
            <p:cNvPr id="287" name="Tekstvak 33805"/>
            <p:cNvSpPr txBox="1"/>
            <p:nvPr/>
          </p:nvSpPr>
          <p:spPr>
            <a:xfrm>
              <a:off x="2236250" y="4478975"/>
              <a:ext cx="954816" cy="3401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8" tIns="45718" rIns="45718" bIns="45718" numCol="1" anchor="t">
              <a:spAutoFit/>
            </a:bodyPr>
            <a:lstStyle>
              <a:lvl1pPr>
                <a:defRPr sz="2000" b="1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Calibri"/>
                </a:defRPr>
              </a:lvl1pPr>
            </a:lstStyle>
            <a:p>
              <a:r>
                <a:t>REGIO 2</a:t>
              </a:r>
            </a:p>
          </p:txBody>
        </p:sp>
        <p:sp>
          <p:nvSpPr>
            <p:cNvPr id="288" name="Tekstvak 33810"/>
            <p:cNvSpPr txBox="1"/>
            <p:nvPr/>
          </p:nvSpPr>
          <p:spPr>
            <a:xfrm>
              <a:off x="4209909" y="4478975"/>
              <a:ext cx="954816" cy="3401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8" tIns="45718" rIns="45718" bIns="45718" numCol="1" anchor="t">
              <a:spAutoFit/>
            </a:bodyPr>
            <a:lstStyle>
              <a:lvl1pPr>
                <a:defRPr sz="2000" b="1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Calibri"/>
                </a:defRPr>
              </a:lvl1pPr>
            </a:lstStyle>
            <a:p>
              <a:r>
                <a:t>REGIO 3</a:t>
              </a:r>
            </a:p>
          </p:txBody>
        </p:sp>
        <p:sp>
          <p:nvSpPr>
            <p:cNvPr id="289" name="Tekstvak 33810"/>
            <p:cNvSpPr txBox="1"/>
            <p:nvPr/>
          </p:nvSpPr>
          <p:spPr>
            <a:xfrm>
              <a:off x="331647" y="4461830"/>
              <a:ext cx="954815" cy="3401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none" lIns="45718" tIns="45718" rIns="45718" bIns="45718" numCol="1" anchor="t">
              <a:spAutoFit/>
            </a:bodyPr>
            <a:lstStyle>
              <a:lvl1pPr>
                <a:defRPr sz="2000" b="1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Calibri"/>
                </a:defRPr>
              </a:lvl1pPr>
            </a:lstStyle>
            <a:p>
              <a:r>
                <a:t>REGIO 1</a:t>
              </a:r>
            </a:p>
          </p:txBody>
        </p:sp>
        <p:sp>
          <p:nvSpPr>
            <p:cNvPr id="290" name="Tekstvak 21"/>
            <p:cNvSpPr txBox="1"/>
            <p:nvPr/>
          </p:nvSpPr>
          <p:spPr>
            <a:xfrm>
              <a:off x="5886577" y="1635558"/>
              <a:ext cx="2423475" cy="1323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45718" tIns="45718" rIns="45718" bIns="45718" numCol="1" anchor="t">
              <a:spAutoFit/>
            </a:bodyPr>
            <a:lstStyle/>
            <a:p>
              <a:pPr>
                <a:spcBef>
                  <a:spcPts val="600"/>
                </a:spcBef>
                <a:defRPr sz="2000" b="1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Calibri"/>
                </a:defRPr>
              </a:pPr>
              <a:r>
                <a:rPr dirty="0"/>
                <a:t>¹ VS, PA, </a:t>
              </a:r>
              <a:r>
                <a:rPr dirty="0" err="1"/>
                <a:t>psycholoog</a:t>
              </a:r>
              <a:r>
                <a:rPr lang="nl-NL" dirty="0"/>
                <a:t> +AIOS/HAIO</a:t>
              </a:r>
              <a:endParaRPr dirty="0"/>
            </a:p>
            <a:p>
              <a:pPr>
                <a:defRPr sz="2000" b="1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Calibri"/>
                </a:defRPr>
              </a:pPr>
              <a:r>
                <a:rPr dirty="0"/>
                <a:t>² </a:t>
              </a:r>
              <a:r>
                <a:rPr dirty="0" err="1"/>
                <a:t>Waarvan</a:t>
              </a:r>
              <a:r>
                <a:rPr dirty="0"/>
                <a:t> 1 </a:t>
              </a:r>
              <a:r>
                <a:rPr dirty="0" err="1"/>
                <a:t>dagelijks</a:t>
              </a:r>
              <a:endParaRPr dirty="0"/>
            </a:p>
            <a:p>
              <a:pPr>
                <a:defRPr sz="2000" b="1">
                  <a:solidFill>
                    <a:srgbClr val="FFFFFF"/>
                  </a:solidFill>
                  <a:latin typeface="+mj-lt"/>
                  <a:ea typeface="+mj-ea"/>
                  <a:cs typeface="+mj-cs"/>
                  <a:sym typeface="Calibri"/>
                </a:defRPr>
              </a:pPr>
              <a:r>
                <a:rPr dirty="0"/>
                <a:t>  </a:t>
              </a:r>
              <a:r>
                <a:rPr dirty="0" err="1"/>
                <a:t>coördinator</a:t>
              </a:r>
              <a:endParaRPr dirty="0"/>
            </a:p>
          </p:txBody>
        </p:sp>
        <p:grpSp>
          <p:nvGrpSpPr>
            <p:cNvPr id="305" name="Groep 14"/>
            <p:cNvGrpSpPr/>
            <p:nvPr/>
          </p:nvGrpSpPr>
          <p:grpSpPr>
            <a:xfrm>
              <a:off x="-2" y="0"/>
              <a:ext cx="5326067" cy="4353247"/>
              <a:chOff x="0" y="0"/>
              <a:chExt cx="5326065" cy="4353245"/>
            </a:xfrm>
          </p:grpSpPr>
          <p:sp>
            <p:nvSpPr>
              <p:cNvPr id="291" name="Ovaal 3"/>
              <p:cNvSpPr/>
              <p:nvPr/>
            </p:nvSpPr>
            <p:spPr>
              <a:xfrm>
                <a:off x="-1" y="0"/>
                <a:ext cx="5326067" cy="4353246"/>
              </a:xfrm>
              <a:prstGeom prst="ellipse">
                <a:avLst/>
              </a:prstGeom>
              <a:solidFill>
                <a:srgbClr val="FDF3ED"/>
              </a:solidFill>
              <a:ln w="12700" cap="flat">
                <a:solidFill>
                  <a:srgbClr val="535353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endParaRPr/>
              </a:p>
            </p:txBody>
          </p:sp>
          <p:sp>
            <p:nvSpPr>
              <p:cNvPr id="292" name="Rechte verbindingslijn 33803"/>
              <p:cNvSpPr/>
              <p:nvPr/>
            </p:nvSpPr>
            <p:spPr>
              <a:xfrm flipH="1">
                <a:off x="3652062" y="1682274"/>
                <a:ext cx="3" cy="22209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dash"/>
                <a:round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93" name="Rechte verbindingslijn 62"/>
              <p:cNvSpPr/>
              <p:nvPr/>
            </p:nvSpPr>
            <p:spPr>
              <a:xfrm flipH="1">
                <a:off x="1617414" y="1697991"/>
                <a:ext cx="2" cy="2240851"/>
              </a:xfrm>
              <a:prstGeom prst="line">
                <a:avLst/>
              </a:prstGeom>
              <a:noFill/>
              <a:ln w="9525" cap="flat">
                <a:solidFill>
                  <a:srgbClr val="262626"/>
                </a:solidFill>
                <a:prstDash val="dash"/>
                <a:round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endParaRPr/>
              </a:p>
            </p:txBody>
          </p:sp>
          <p:grpSp>
            <p:nvGrpSpPr>
              <p:cNvPr id="296" name="Ovaal 6"/>
              <p:cNvGrpSpPr/>
              <p:nvPr/>
            </p:nvGrpSpPr>
            <p:grpSpPr>
              <a:xfrm>
                <a:off x="1776412" y="108585"/>
                <a:ext cx="1773243" cy="657231"/>
                <a:chOff x="-1" y="0"/>
                <a:chExt cx="1773241" cy="657229"/>
              </a:xfrm>
            </p:grpSpPr>
            <p:sp>
              <p:nvSpPr>
                <p:cNvPr id="294" name="Ovaal"/>
                <p:cNvSpPr/>
                <p:nvPr/>
              </p:nvSpPr>
              <p:spPr>
                <a:xfrm>
                  <a:off x="-2" y="-1"/>
                  <a:ext cx="1773243" cy="657231"/>
                </a:xfrm>
                <a:prstGeom prst="ellipse">
                  <a:avLst/>
                </a:prstGeom>
                <a:solidFill>
                  <a:srgbClr val="ED6E1C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ctr">
                  <a:noAutofit/>
                </a:bodyPr>
                <a:lstStyle/>
                <a:p>
                  <a:pPr algn="ctr">
                    <a:defRPr>
                      <a:solidFill>
                        <a:srgbClr val="FFFFFF"/>
                      </a:solidFill>
                      <a:latin typeface="+mj-lt"/>
                      <a:ea typeface="+mj-ea"/>
                      <a:cs typeface="+mj-cs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295" name="IHT"/>
                <p:cNvSpPr txBox="1"/>
                <p:nvPr/>
              </p:nvSpPr>
              <p:spPr>
                <a:xfrm>
                  <a:off x="305405" y="66992"/>
                  <a:ext cx="1162430" cy="52323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45718" tIns="45718" rIns="45718" bIns="45718" numCol="1" anchor="ctr">
                  <a:spAutoFit/>
                </a:bodyPr>
                <a:lstStyle>
                  <a:lvl1pPr algn="ctr">
                    <a:defRPr sz="2800">
                      <a:solidFill>
                        <a:srgbClr val="FFFFFF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defRPr>
                  </a:lvl1pPr>
                </a:lstStyle>
                <a:p>
                  <a:r>
                    <a:t>IHT</a:t>
                  </a:r>
                </a:p>
              </p:txBody>
            </p:sp>
          </p:grpSp>
          <p:sp>
            <p:nvSpPr>
              <p:cNvPr id="297" name="Tekstvak 16"/>
              <p:cNvSpPr txBox="1"/>
              <p:nvPr/>
            </p:nvSpPr>
            <p:spPr>
              <a:xfrm>
                <a:off x="274882" y="1682275"/>
                <a:ext cx="1168046" cy="1404003"/>
              </a:xfrm>
              <a:prstGeom prst="rect">
                <a:avLst/>
              </a:prstGeom>
              <a:solidFill>
                <a:srgbClr val="ED6E1C"/>
              </a:solidFill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8" tIns="45718" rIns="45718" bIns="45718" numCol="1" anchor="t">
                <a:spAutoFit/>
              </a:bodyPr>
              <a:lstStyle/>
              <a:p>
                <a:pPr>
                  <a:defRPr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r>
                  <a:t>1 SPV²</a:t>
                </a:r>
              </a:p>
              <a:p>
                <a:pPr>
                  <a:defRPr sz="1200"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r>
                  <a:t>08.00- 16.30</a:t>
                </a:r>
              </a:p>
              <a:p>
                <a:pPr>
                  <a:defRPr sz="1200"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endParaRPr/>
              </a:p>
              <a:p>
                <a:pPr>
                  <a:defRPr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r>
                  <a:t>1 VPK</a:t>
                </a:r>
              </a:p>
              <a:p>
                <a:pPr>
                  <a:defRPr sz="1200"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r>
                  <a:t>08.00 – 16.30</a:t>
                </a:r>
              </a:p>
              <a:p>
                <a:pPr>
                  <a:defRPr sz="1200"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r>
                  <a:t>13.30 – 22.00</a:t>
                </a:r>
              </a:p>
            </p:txBody>
          </p:sp>
          <p:sp>
            <p:nvSpPr>
              <p:cNvPr id="298" name="Tekstvak 17"/>
              <p:cNvSpPr txBox="1"/>
              <p:nvPr/>
            </p:nvSpPr>
            <p:spPr>
              <a:xfrm>
                <a:off x="2051033" y="1697992"/>
                <a:ext cx="1168045" cy="1404003"/>
              </a:xfrm>
              <a:prstGeom prst="rect">
                <a:avLst/>
              </a:prstGeom>
              <a:solidFill>
                <a:srgbClr val="ED6E1C"/>
              </a:solidFill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8" tIns="45718" rIns="45718" bIns="45718" numCol="1" anchor="t">
                <a:spAutoFit/>
              </a:bodyPr>
              <a:lstStyle/>
              <a:p>
                <a:pPr>
                  <a:defRPr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r>
                  <a:t>1 SPV²</a:t>
                </a:r>
              </a:p>
              <a:p>
                <a:pPr>
                  <a:defRPr sz="1200"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r>
                  <a:t>08.00- 16.30</a:t>
                </a:r>
              </a:p>
              <a:p>
                <a:pPr>
                  <a:defRPr sz="1200"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endParaRPr/>
              </a:p>
              <a:p>
                <a:pPr>
                  <a:defRPr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r>
                  <a:t>1 VPK</a:t>
                </a:r>
              </a:p>
              <a:p>
                <a:pPr>
                  <a:defRPr sz="1200"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r>
                  <a:t>08.00 – 16.30</a:t>
                </a:r>
              </a:p>
              <a:p>
                <a:pPr>
                  <a:defRPr sz="1200"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r>
                  <a:t>13.30 – 22.00</a:t>
                </a:r>
              </a:p>
            </p:txBody>
          </p:sp>
          <p:sp>
            <p:nvSpPr>
              <p:cNvPr id="299" name="Tekstvak 18"/>
              <p:cNvSpPr txBox="1"/>
              <p:nvPr/>
            </p:nvSpPr>
            <p:spPr>
              <a:xfrm>
                <a:off x="3905637" y="1682275"/>
                <a:ext cx="1168045" cy="1404003"/>
              </a:xfrm>
              <a:prstGeom prst="rect">
                <a:avLst/>
              </a:prstGeom>
              <a:solidFill>
                <a:srgbClr val="ED6E1C"/>
              </a:solidFill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8" tIns="45718" rIns="45718" bIns="45718" numCol="1" anchor="t">
                <a:spAutoFit/>
              </a:bodyPr>
              <a:lstStyle/>
              <a:p>
                <a:pPr>
                  <a:defRPr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r>
                  <a:t>1 SPV²</a:t>
                </a:r>
              </a:p>
              <a:p>
                <a:pPr>
                  <a:defRPr sz="1200"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r>
                  <a:t>08.00- 16.30</a:t>
                </a:r>
              </a:p>
              <a:p>
                <a:pPr>
                  <a:defRPr sz="1200"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endParaRPr/>
              </a:p>
              <a:p>
                <a:pPr>
                  <a:defRPr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r>
                  <a:t>1 VPK</a:t>
                </a:r>
              </a:p>
              <a:p>
                <a:pPr>
                  <a:defRPr sz="1200"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r>
                  <a:t>08.00 – 16.30</a:t>
                </a:r>
              </a:p>
              <a:p>
                <a:pPr>
                  <a:defRPr sz="1200"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r>
                  <a:t>13.30 – 22.00</a:t>
                </a:r>
              </a:p>
            </p:txBody>
          </p:sp>
          <p:sp>
            <p:nvSpPr>
              <p:cNvPr id="300" name="Tekstvak 19"/>
              <p:cNvSpPr txBox="1"/>
              <p:nvPr/>
            </p:nvSpPr>
            <p:spPr>
              <a:xfrm>
                <a:off x="788699" y="862130"/>
                <a:ext cx="3748665" cy="300592"/>
              </a:xfrm>
              <a:prstGeom prst="rect">
                <a:avLst/>
              </a:prstGeom>
              <a:solidFill>
                <a:srgbClr val="ED6E1C"/>
              </a:solidFill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8" tIns="45718" rIns="45718" bIns="45718" numCol="1" anchor="t">
                <a:spAutoFit/>
              </a:bodyPr>
              <a:lstStyle>
                <a:lvl1pPr>
                  <a:defRPr sz="1600"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lvl1pPr>
              </a:lstStyle>
              <a:p>
                <a:r>
                  <a:rPr dirty="0"/>
                  <a:t>3 regiebehandelaren¹ </a:t>
                </a:r>
                <a:r>
                  <a:rPr dirty="0" err="1"/>
                  <a:t>waarvan</a:t>
                </a:r>
                <a:r>
                  <a:rPr dirty="0"/>
                  <a:t> 1 </a:t>
                </a:r>
                <a:r>
                  <a:rPr dirty="0" err="1"/>
                  <a:t>psychiater</a:t>
                </a:r>
                <a:endParaRPr dirty="0"/>
              </a:p>
            </p:txBody>
          </p:sp>
          <p:sp>
            <p:nvSpPr>
              <p:cNvPr id="301" name="Tekstvak 20"/>
              <p:cNvSpPr txBox="1"/>
              <p:nvPr/>
            </p:nvSpPr>
            <p:spPr>
              <a:xfrm>
                <a:off x="1206976" y="3387038"/>
                <a:ext cx="2912112" cy="248304"/>
              </a:xfrm>
              <a:prstGeom prst="rect">
                <a:avLst/>
              </a:prstGeom>
              <a:solidFill>
                <a:srgbClr val="ED6E1C"/>
              </a:solidFill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8" tIns="45718" rIns="45718" bIns="45718" numCol="1" anchor="t">
                <a:spAutoFit/>
              </a:bodyPr>
              <a:lstStyle>
                <a:lvl1pPr algn="ctr">
                  <a:defRPr sz="1200"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lvl1pPr>
              </a:lstStyle>
              <a:p>
                <a:r>
                  <a:t>Consultatief systeemtherapeut</a:t>
                </a:r>
              </a:p>
            </p:txBody>
          </p:sp>
          <p:sp>
            <p:nvSpPr>
              <p:cNvPr id="302" name="Rechte verbindingslijn 5"/>
              <p:cNvSpPr/>
              <p:nvPr/>
            </p:nvSpPr>
            <p:spPr>
              <a:xfrm>
                <a:off x="224013" y="1635559"/>
                <a:ext cx="4849668" cy="1"/>
              </a:xfrm>
              <a:prstGeom prst="line">
                <a:avLst/>
              </a:prstGeom>
              <a:noFill/>
              <a:ln w="9525" cap="flat">
                <a:solidFill>
                  <a:srgbClr val="262626"/>
                </a:solidFill>
                <a:prstDash val="dash"/>
                <a:round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3" name="Rechte verbindingslijn 9"/>
              <p:cNvSpPr/>
              <p:nvPr/>
            </p:nvSpPr>
            <p:spPr>
              <a:xfrm>
                <a:off x="210221" y="1324132"/>
                <a:ext cx="4849668" cy="1"/>
              </a:xfrm>
              <a:prstGeom prst="line">
                <a:avLst/>
              </a:prstGeom>
              <a:noFill/>
              <a:ln w="9525" cap="flat">
                <a:solidFill>
                  <a:srgbClr val="262626"/>
                </a:solidFill>
                <a:prstDash val="dash"/>
                <a:round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304" name="Tekstvak 11"/>
              <p:cNvSpPr txBox="1"/>
              <p:nvPr/>
            </p:nvSpPr>
            <p:spPr>
              <a:xfrm>
                <a:off x="331646" y="1353811"/>
                <a:ext cx="4758228" cy="19601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8" tIns="45718" rIns="45718" bIns="45718" numCol="1" anchor="t">
                <a:spAutoFit/>
              </a:bodyPr>
              <a:lstStyle>
                <a:lvl1pPr>
                  <a:defRPr sz="800">
                    <a:latin typeface="+mj-lt"/>
                    <a:ea typeface="+mj-ea"/>
                    <a:cs typeface="+mj-cs"/>
                    <a:sym typeface="Calibri"/>
                  </a:defRPr>
                </a:lvl1pPr>
              </a:lstStyle>
              <a:p>
                <a:r>
                  <a:t>/////////////////////////////////////////////////////////////////////////////////////////////////////////////////////</a:t>
                </a:r>
              </a:p>
            </p:txBody>
          </p:sp>
        </p:grpSp>
      </p:grp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B8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kstvak 3"/>
          <p:cNvSpPr txBox="1"/>
          <p:nvPr/>
        </p:nvSpPr>
        <p:spPr>
          <a:xfrm>
            <a:off x="483869" y="519113"/>
            <a:ext cx="7358699" cy="650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36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Avond en weekend</a:t>
            </a:r>
          </a:p>
        </p:txBody>
      </p:sp>
      <p:pic>
        <p:nvPicPr>
          <p:cNvPr id="111" name="Afbeelding 6" descr="Afbeelding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325" y="5167312"/>
            <a:ext cx="828675" cy="1074739"/>
          </a:xfrm>
          <a:prstGeom prst="rect">
            <a:avLst/>
          </a:prstGeom>
          <a:ln w="12700">
            <a:miter lim="400000"/>
          </a:ln>
        </p:spPr>
      </p:pic>
      <p:sp>
        <p:nvSpPr>
          <p:cNvPr id="112" name="Rechte verbindingslijn 49"/>
          <p:cNvSpPr/>
          <p:nvPr/>
        </p:nvSpPr>
        <p:spPr>
          <a:xfrm>
            <a:off x="2081213" y="4102100"/>
            <a:ext cx="1971677" cy="0"/>
          </a:xfrm>
          <a:prstGeom prst="line">
            <a:avLst/>
          </a:prstGeom>
          <a:ln>
            <a:solidFill>
              <a:schemeClr val="accent3"/>
            </a:solidFill>
            <a:prstDash val="dash"/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113" name="Afbeelding 9" descr="Afbeelding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1938" y="1757363"/>
            <a:ext cx="1500189" cy="37782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61" name="Groep 2"/>
          <p:cNvGrpSpPr/>
          <p:nvPr/>
        </p:nvGrpSpPr>
        <p:grpSpPr>
          <a:xfrm>
            <a:off x="271143" y="1631947"/>
            <a:ext cx="8411267" cy="4432015"/>
            <a:chOff x="-1" y="-1"/>
            <a:chExt cx="8411266" cy="4432013"/>
          </a:xfrm>
        </p:grpSpPr>
        <p:grpSp>
          <p:nvGrpSpPr>
            <p:cNvPr id="116" name="Tijdelijke aanduiding voor inhoud 2"/>
            <p:cNvGrpSpPr/>
            <p:nvPr/>
          </p:nvGrpSpPr>
          <p:grpSpPr>
            <a:xfrm>
              <a:off x="5783263" y="899096"/>
              <a:ext cx="2628003" cy="2451099"/>
              <a:chOff x="0" y="0"/>
              <a:chExt cx="2628001" cy="2451098"/>
            </a:xfrm>
          </p:grpSpPr>
          <p:sp>
            <p:nvSpPr>
              <p:cNvPr id="114" name="Rechthoek"/>
              <p:cNvSpPr/>
              <p:nvPr/>
            </p:nvSpPr>
            <p:spPr>
              <a:xfrm>
                <a:off x="0" y="0"/>
                <a:ext cx="2628002" cy="2016002"/>
              </a:xfrm>
              <a:prstGeom prst="rect">
                <a:avLst/>
              </a:prstGeom>
              <a:solidFill>
                <a:srgbClr val="ED6E1C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lnSpc>
                    <a:spcPct val="90000"/>
                  </a:lnSpc>
                  <a:spcBef>
                    <a:spcPts val="1000"/>
                  </a:spcBef>
                  <a:defRPr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  <a:endParaRPr/>
              </a:p>
            </p:txBody>
          </p:sp>
          <p:sp>
            <p:nvSpPr>
              <p:cNvPr id="115" name="Avond/weekend…"/>
              <p:cNvSpPr txBox="1"/>
              <p:nvPr/>
            </p:nvSpPr>
            <p:spPr>
              <a:xfrm>
                <a:off x="45719" y="0"/>
                <a:ext cx="2536564" cy="245109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8" tIns="45718" rIns="45718" bIns="45718" numCol="1" anchor="t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ts val="1200"/>
                  </a:spcBef>
                  <a:defRPr b="1">
                    <a:solidFill>
                      <a:srgbClr val="FFFFFF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  <a:r>
                  <a:t>Avond/weekend</a:t>
                </a:r>
                <a:endParaRPr sz="2800"/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  <a:defRPr sz="1200" b="1">
                    <a:solidFill>
                      <a:srgbClr val="FFFFFF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  <a:r>
                  <a:t>Teamsamenstelling</a:t>
                </a:r>
                <a:endParaRPr sz="2800"/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  <a:defRPr sz="1200">
                    <a:solidFill>
                      <a:srgbClr val="FFFFFF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  <a:r>
                  <a:t>1 Triagist</a:t>
                </a:r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  <a:defRPr sz="1200">
                    <a:solidFill>
                      <a:srgbClr val="FFFFFF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  <a:r>
                  <a:t>1 koppel beoordelaren</a:t>
                </a:r>
                <a:endParaRPr sz="2800"/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  <a:defRPr sz="1200">
                    <a:solidFill>
                      <a:srgbClr val="FFFFFF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  <a:r>
                  <a:t>1 achterwacht-psychiater</a:t>
                </a:r>
                <a:endParaRPr sz="2800"/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  <a:defRPr sz="1200">
                    <a:solidFill>
                      <a:srgbClr val="FFFFFF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  <a:r>
                  <a:t>3 ambulant verpleegkundigen</a:t>
                </a:r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  <a:defRPr sz="1200">
                    <a:solidFill>
                      <a:srgbClr val="FFFFFF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  <a:endParaRPr/>
              </a:p>
            </p:txBody>
          </p:sp>
        </p:grpSp>
        <p:grpSp>
          <p:nvGrpSpPr>
            <p:cNvPr id="160" name="Groep 33"/>
            <p:cNvGrpSpPr/>
            <p:nvPr/>
          </p:nvGrpSpPr>
          <p:grpSpPr>
            <a:xfrm>
              <a:off x="-2" y="-2"/>
              <a:ext cx="5451799" cy="4432015"/>
              <a:chOff x="0" y="0"/>
              <a:chExt cx="5451797" cy="4432014"/>
            </a:xfrm>
          </p:grpSpPr>
          <p:sp>
            <p:nvSpPr>
              <p:cNvPr id="117" name="Ovaal 4"/>
              <p:cNvSpPr/>
              <p:nvPr/>
            </p:nvSpPr>
            <p:spPr>
              <a:xfrm>
                <a:off x="125729" y="312737"/>
                <a:ext cx="5326069" cy="2344743"/>
              </a:xfrm>
              <a:prstGeom prst="ellipse">
                <a:avLst/>
              </a:prstGeom>
              <a:solidFill>
                <a:srgbClr val="AFABAB"/>
              </a:solidFill>
              <a:ln w="12700" cap="flat">
                <a:solidFill>
                  <a:srgbClr val="F8CBAD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endParaRPr/>
              </a:p>
            </p:txBody>
          </p:sp>
          <p:grpSp>
            <p:nvGrpSpPr>
              <p:cNvPr id="120" name="Ovaal 1"/>
              <p:cNvGrpSpPr/>
              <p:nvPr/>
            </p:nvGrpSpPr>
            <p:grpSpPr>
              <a:xfrm>
                <a:off x="401484" y="1185546"/>
                <a:ext cx="2526987" cy="657231"/>
                <a:chOff x="0" y="0"/>
                <a:chExt cx="2526986" cy="657229"/>
              </a:xfrm>
            </p:grpSpPr>
            <p:sp>
              <p:nvSpPr>
                <p:cNvPr id="118" name="Ovaal"/>
                <p:cNvSpPr/>
                <p:nvPr/>
              </p:nvSpPr>
              <p:spPr>
                <a:xfrm>
                  <a:off x="-1" y="-1"/>
                  <a:ext cx="2526988" cy="657230"/>
                </a:xfrm>
                <a:prstGeom prst="ellipse">
                  <a:avLst/>
                </a:prstGeom>
                <a:solidFill>
                  <a:srgbClr val="AFABAB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ctr">
                  <a:noAutofit/>
                </a:bodyPr>
                <a:lstStyle/>
                <a:p>
                  <a:pPr algn="ctr">
                    <a:defRPr>
                      <a:solidFill>
                        <a:srgbClr val="FFFFFF"/>
                      </a:solidFill>
                      <a:latin typeface="+mj-lt"/>
                      <a:ea typeface="+mj-ea"/>
                      <a:cs typeface="+mj-cs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119" name="Beoordelaren"/>
                <p:cNvSpPr txBox="1"/>
                <p:nvPr/>
              </p:nvSpPr>
              <p:spPr>
                <a:xfrm>
                  <a:off x="415787" y="143192"/>
                  <a:ext cx="1695410" cy="37083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45718" tIns="45718" rIns="45718" bIns="45718" numCol="1" anchor="ctr">
                  <a:spAutoFit/>
                </a:bodyPr>
                <a:lstStyle>
                  <a:lvl1pPr algn="ctr">
                    <a:defRPr>
                      <a:solidFill>
                        <a:srgbClr val="FFFFFF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defRPr>
                  </a:lvl1pPr>
                </a:lstStyle>
                <a:p>
                  <a:r>
                    <a:t>Beoordelaren</a:t>
                  </a:r>
                </a:p>
              </p:txBody>
            </p:sp>
          </p:grpSp>
          <p:sp>
            <p:nvSpPr>
              <p:cNvPr id="121" name="Tekstvak 15"/>
              <p:cNvSpPr txBox="1"/>
              <p:nvPr/>
            </p:nvSpPr>
            <p:spPr>
              <a:xfrm>
                <a:off x="2388394" y="536575"/>
                <a:ext cx="944534" cy="3330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none" lIns="45718" tIns="45718" rIns="45718" bIns="45718" numCol="1" anchor="t">
                <a:spAutoFit/>
              </a:bodyPr>
              <a:lstStyle>
                <a:lvl1pPr>
                  <a:defRPr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lvl1pPr>
              </a:lstStyle>
              <a:p>
                <a:r>
                  <a:t>TRIAGIST</a:t>
                </a:r>
              </a:p>
            </p:txBody>
          </p:sp>
          <p:grpSp>
            <p:nvGrpSpPr>
              <p:cNvPr id="129" name="Groep 11"/>
              <p:cNvGrpSpPr/>
              <p:nvPr/>
            </p:nvGrpSpPr>
            <p:grpSpPr>
              <a:xfrm>
                <a:off x="3603945" y="1152525"/>
                <a:ext cx="1811658" cy="647511"/>
                <a:chOff x="0" y="0"/>
                <a:chExt cx="1811657" cy="647510"/>
              </a:xfrm>
            </p:grpSpPr>
            <p:sp>
              <p:nvSpPr>
                <p:cNvPr id="122" name="Rechte verbindingslijn 23"/>
                <p:cNvSpPr/>
                <p:nvPr/>
              </p:nvSpPr>
              <p:spPr>
                <a:xfrm>
                  <a:off x="0" y="315913"/>
                  <a:ext cx="461964" cy="2"/>
                </a:xfrm>
                <a:prstGeom prst="line">
                  <a:avLst/>
                </a:prstGeom>
                <a:noFill/>
                <a:ln w="6350" cap="flat">
                  <a:solidFill>
                    <a:srgbClr val="535353"/>
                  </a:solidFill>
                  <a:prstDash val="solid"/>
                  <a:miter lim="8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23" name="Rechte verbindingslijn 25"/>
                <p:cNvSpPr/>
                <p:nvPr/>
              </p:nvSpPr>
              <p:spPr>
                <a:xfrm>
                  <a:off x="142875" y="150811"/>
                  <a:ext cx="307977" cy="4766"/>
                </a:xfrm>
                <a:prstGeom prst="line">
                  <a:avLst/>
                </a:prstGeom>
                <a:noFill/>
                <a:ln w="6350" cap="flat">
                  <a:solidFill>
                    <a:srgbClr val="535353"/>
                  </a:solidFill>
                  <a:prstDash val="solid"/>
                  <a:miter lim="8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24" name="Rechte verbindingslijn 26"/>
                <p:cNvSpPr/>
                <p:nvPr/>
              </p:nvSpPr>
              <p:spPr>
                <a:xfrm>
                  <a:off x="141287" y="485776"/>
                  <a:ext cx="309565" cy="1"/>
                </a:xfrm>
                <a:prstGeom prst="line">
                  <a:avLst/>
                </a:prstGeom>
                <a:noFill/>
                <a:ln w="6350" cap="flat">
                  <a:solidFill>
                    <a:srgbClr val="535353"/>
                  </a:solidFill>
                  <a:prstDash val="solid"/>
                  <a:miter lim="8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25" name="Tekstvak 32"/>
                <p:cNvSpPr txBox="1"/>
                <p:nvPr/>
              </p:nvSpPr>
              <p:spPr>
                <a:xfrm>
                  <a:off x="474345" y="-1"/>
                  <a:ext cx="1337313" cy="28079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45718" tIns="45718" rIns="45718" bIns="45718" numCol="1" anchor="t">
                  <a:spAutoFit/>
                </a:bodyPr>
                <a:lstStyle>
                  <a:lvl1pPr>
                    <a:defRPr sz="1400">
                      <a:solidFill>
                        <a:srgbClr val="FFFFFF"/>
                      </a:solidFill>
                      <a:latin typeface="+mj-lt"/>
                      <a:ea typeface="+mj-ea"/>
                      <a:cs typeface="+mj-cs"/>
                      <a:sym typeface="Calibri"/>
                    </a:defRPr>
                  </a:lvl1pPr>
                </a:lstStyle>
                <a:p>
                  <a:r>
                    <a:t>REGIO (1)</a:t>
                  </a:r>
                </a:p>
              </p:txBody>
            </p:sp>
            <p:sp>
              <p:nvSpPr>
                <p:cNvPr id="126" name="Tekstvak 33"/>
                <p:cNvSpPr txBox="1"/>
                <p:nvPr/>
              </p:nvSpPr>
              <p:spPr>
                <a:xfrm>
                  <a:off x="472757" y="185737"/>
                  <a:ext cx="1337313" cy="28079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45718" tIns="45718" rIns="45718" bIns="45718" numCol="1" anchor="t">
                  <a:spAutoFit/>
                </a:bodyPr>
                <a:lstStyle>
                  <a:lvl1pPr>
                    <a:defRPr sz="1400">
                      <a:solidFill>
                        <a:srgbClr val="FFFFFF"/>
                      </a:solidFill>
                      <a:latin typeface="+mj-lt"/>
                      <a:ea typeface="+mj-ea"/>
                      <a:cs typeface="+mj-cs"/>
                      <a:sym typeface="Calibri"/>
                    </a:defRPr>
                  </a:lvl1pPr>
                </a:lstStyle>
                <a:p>
                  <a:r>
                    <a:t>REGIO (2)</a:t>
                  </a:r>
                </a:p>
              </p:txBody>
            </p:sp>
            <p:sp>
              <p:nvSpPr>
                <p:cNvPr id="127" name="Tekstvak 34"/>
                <p:cNvSpPr txBox="1"/>
                <p:nvPr/>
              </p:nvSpPr>
              <p:spPr>
                <a:xfrm>
                  <a:off x="474345" y="366713"/>
                  <a:ext cx="1337313" cy="28079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45718" tIns="45718" rIns="45718" bIns="45718" numCol="1" anchor="t">
                  <a:spAutoFit/>
                </a:bodyPr>
                <a:lstStyle>
                  <a:lvl1pPr>
                    <a:defRPr sz="1400">
                      <a:solidFill>
                        <a:srgbClr val="FFFFFF"/>
                      </a:solidFill>
                      <a:latin typeface="+mj-lt"/>
                      <a:ea typeface="+mj-ea"/>
                      <a:cs typeface="+mj-cs"/>
                      <a:sym typeface="Calibri"/>
                    </a:defRPr>
                  </a:lvl1pPr>
                </a:lstStyle>
                <a:p>
                  <a:r>
                    <a:t>REGIO (3)</a:t>
                  </a:r>
                </a:p>
              </p:txBody>
            </p:sp>
            <p:sp>
              <p:nvSpPr>
                <p:cNvPr id="128" name="Rechte verbindingslijn 35"/>
                <p:cNvSpPr/>
                <p:nvPr/>
              </p:nvSpPr>
              <p:spPr>
                <a:xfrm flipH="1">
                  <a:off x="141287" y="146050"/>
                  <a:ext cx="2" cy="339728"/>
                </a:xfrm>
                <a:prstGeom prst="line">
                  <a:avLst/>
                </a:prstGeom>
                <a:noFill/>
                <a:ln w="6350" cap="flat">
                  <a:solidFill>
                    <a:srgbClr val="535353"/>
                  </a:solidFill>
                  <a:prstDash val="solid"/>
                  <a:miter lim="800000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endParaRPr/>
                </a:p>
              </p:txBody>
            </p:sp>
          </p:grpSp>
          <p:grpSp>
            <p:nvGrpSpPr>
              <p:cNvPr id="132" name="Ovaal 45"/>
              <p:cNvGrpSpPr/>
              <p:nvPr/>
            </p:nvGrpSpPr>
            <p:grpSpPr>
              <a:xfrm>
                <a:off x="138429" y="3011489"/>
                <a:ext cx="1095379" cy="354018"/>
                <a:chOff x="0" y="0"/>
                <a:chExt cx="1095378" cy="354016"/>
              </a:xfrm>
            </p:grpSpPr>
            <p:sp>
              <p:nvSpPr>
                <p:cNvPr id="130" name="Ovaal"/>
                <p:cNvSpPr/>
                <p:nvPr/>
              </p:nvSpPr>
              <p:spPr>
                <a:xfrm>
                  <a:off x="-1" y="-1"/>
                  <a:ext cx="1095379" cy="354017"/>
                </a:xfrm>
                <a:prstGeom prst="ellipse">
                  <a:avLst/>
                </a:prstGeom>
                <a:solidFill>
                  <a:srgbClr val="ED6E1C"/>
                </a:solidFill>
                <a:ln w="12700" cap="flat">
                  <a:solidFill>
                    <a:srgbClr val="D0CECE"/>
                  </a:solidFill>
                  <a:prstDash val="solid"/>
                  <a:miter lim="800000"/>
                </a:ln>
                <a:effectLst/>
              </p:spPr>
              <p:txBody>
                <a:bodyPr wrap="square" lIns="45718" tIns="45718" rIns="45718" bIns="45718" numCol="1" anchor="ctr">
                  <a:noAutofit/>
                </a:bodyPr>
                <a:lstStyle/>
                <a:p>
                  <a:pPr algn="ctr">
                    <a:defRPr>
                      <a:solidFill>
                        <a:srgbClr val="FFFFFF"/>
                      </a:solidFill>
                      <a:latin typeface="+mj-lt"/>
                      <a:ea typeface="+mj-ea"/>
                      <a:cs typeface="+mj-cs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131" name="Beoordelings-ruimte"/>
                <p:cNvSpPr txBox="1"/>
                <p:nvPr/>
              </p:nvSpPr>
              <p:spPr>
                <a:xfrm>
                  <a:off x="212484" y="15497"/>
                  <a:ext cx="670409" cy="323015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45718" tIns="45718" rIns="45718" bIns="45718" numCol="1" anchor="ctr">
                  <a:spAutoFit/>
                </a:bodyPr>
                <a:lstStyle>
                  <a:lvl1pPr algn="ctr">
                    <a:defRPr sz="800">
                      <a:solidFill>
                        <a:srgbClr val="FFFFFF"/>
                      </a:solidFill>
                      <a:latin typeface="+mj-lt"/>
                      <a:ea typeface="+mj-ea"/>
                      <a:cs typeface="+mj-cs"/>
                      <a:sym typeface="Calibri"/>
                    </a:defRPr>
                  </a:lvl1pPr>
                </a:lstStyle>
                <a:p>
                  <a:r>
                    <a:t>Beoordelings-ruimte</a:t>
                  </a:r>
                </a:p>
              </p:txBody>
            </p:sp>
          </p:grpSp>
          <p:grpSp>
            <p:nvGrpSpPr>
              <p:cNvPr id="135" name="Ovaal 47"/>
              <p:cNvGrpSpPr/>
              <p:nvPr/>
            </p:nvGrpSpPr>
            <p:grpSpPr>
              <a:xfrm>
                <a:off x="451167" y="3300415"/>
                <a:ext cx="1096967" cy="355603"/>
                <a:chOff x="0" y="0"/>
                <a:chExt cx="1096965" cy="355602"/>
              </a:xfrm>
            </p:grpSpPr>
            <p:sp>
              <p:nvSpPr>
                <p:cNvPr id="133" name="Ovaal"/>
                <p:cNvSpPr/>
                <p:nvPr/>
              </p:nvSpPr>
              <p:spPr>
                <a:xfrm>
                  <a:off x="-1" y="0"/>
                  <a:ext cx="1096966" cy="355603"/>
                </a:xfrm>
                <a:prstGeom prst="ellipse">
                  <a:avLst/>
                </a:prstGeom>
                <a:solidFill>
                  <a:srgbClr val="ED6E1C"/>
                </a:solidFill>
                <a:ln w="12700" cap="flat">
                  <a:solidFill>
                    <a:srgbClr val="D0CECE"/>
                  </a:solidFill>
                  <a:prstDash val="solid"/>
                  <a:miter lim="800000"/>
                </a:ln>
                <a:effectLst/>
              </p:spPr>
              <p:txBody>
                <a:bodyPr wrap="square" lIns="45718" tIns="45718" rIns="45718" bIns="45718" numCol="1" anchor="ctr">
                  <a:noAutofit/>
                </a:bodyPr>
                <a:lstStyle/>
                <a:p>
                  <a:pPr algn="ctr">
                    <a:defRPr>
                      <a:solidFill>
                        <a:srgbClr val="FFFFFF"/>
                      </a:solidFill>
                      <a:latin typeface="+mj-lt"/>
                      <a:ea typeface="+mj-ea"/>
                      <a:cs typeface="+mj-cs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134" name="Beoordelings-ruimte"/>
                <p:cNvSpPr txBox="1"/>
                <p:nvPr/>
              </p:nvSpPr>
              <p:spPr>
                <a:xfrm>
                  <a:off x="212715" y="16291"/>
                  <a:ext cx="671533" cy="323015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45718" tIns="45718" rIns="45718" bIns="45718" numCol="1" anchor="ctr">
                  <a:spAutoFit/>
                </a:bodyPr>
                <a:lstStyle>
                  <a:lvl1pPr algn="ctr">
                    <a:defRPr sz="800">
                      <a:solidFill>
                        <a:srgbClr val="FFFFFF"/>
                      </a:solidFill>
                      <a:latin typeface="+mj-lt"/>
                      <a:ea typeface="+mj-ea"/>
                      <a:cs typeface="+mj-cs"/>
                      <a:sym typeface="Calibri"/>
                    </a:defRPr>
                  </a:lvl1pPr>
                </a:lstStyle>
                <a:p>
                  <a:r>
                    <a:t>Beoordelings-ruimte</a:t>
                  </a:r>
                </a:p>
              </p:txBody>
            </p:sp>
          </p:grpSp>
          <p:grpSp>
            <p:nvGrpSpPr>
              <p:cNvPr id="149" name="Groep 12"/>
              <p:cNvGrpSpPr/>
              <p:nvPr/>
            </p:nvGrpSpPr>
            <p:grpSpPr>
              <a:xfrm>
                <a:off x="1909285" y="2205039"/>
                <a:ext cx="1773245" cy="1273180"/>
                <a:chOff x="-1" y="-1"/>
                <a:chExt cx="1773244" cy="1273179"/>
              </a:xfrm>
            </p:grpSpPr>
            <p:sp>
              <p:nvSpPr>
                <p:cNvPr id="136" name="Ovaal 41"/>
                <p:cNvSpPr/>
                <p:nvPr/>
              </p:nvSpPr>
              <p:spPr>
                <a:xfrm>
                  <a:off x="-2" y="412750"/>
                  <a:ext cx="1773246" cy="657229"/>
                </a:xfrm>
                <a:prstGeom prst="ellipse">
                  <a:avLst/>
                </a:prstGeom>
                <a:solidFill>
                  <a:srgbClr val="767171"/>
                </a:solidFill>
                <a:ln w="38100" cap="flat">
                  <a:solidFill>
                    <a:srgbClr val="ED6E1C"/>
                  </a:solidFill>
                  <a:prstDash val="solid"/>
                  <a:miter lim="800000"/>
                </a:ln>
                <a:effectLst/>
              </p:spPr>
              <p:txBody>
                <a:bodyPr wrap="square" lIns="45718" tIns="45718" rIns="45718" bIns="45718" numCol="1" anchor="ctr">
                  <a:noAutofit/>
                </a:bodyPr>
                <a:lstStyle/>
                <a:p>
                  <a:pPr algn="ctr">
                    <a:defRPr>
                      <a:solidFill>
                        <a:srgbClr val="FFFFFF"/>
                      </a:solidFill>
                      <a:latin typeface="+mj-lt"/>
                      <a:ea typeface="+mj-ea"/>
                      <a:cs typeface="+mj-cs"/>
                      <a:sym typeface="Calibri"/>
                    </a:defRPr>
                  </a:pPr>
                  <a:endParaRPr/>
                </a:p>
              </p:txBody>
            </p:sp>
            <p:grpSp>
              <p:nvGrpSpPr>
                <p:cNvPr id="139" name="Ovaal 42"/>
                <p:cNvGrpSpPr/>
                <p:nvPr/>
              </p:nvGrpSpPr>
              <p:grpSpPr>
                <a:xfrm>
                  <a:off x="53975" y="565148"/>
                  <a:ext cx="798517" cy="354019"/>
                  <a:chOff x="0" y="-1"/>
                  <a:chExt cx="798515" cy="354017"/>
                </a:xfrm>
              </p:grpSpPr>
              <p:sp>
                <p:nvSpPr>
                  <p:cNvPr id="137" name="Ovaal"/>
                  <p:cNvSpPr/>
                  <p:nvPr/>
                </p:nvSpPr>
                <p:spPr>
                  <a:xfrm>
                    <a:off x="0" y="-2"/>
                    <a:ext cx="798517" cy="354019"/>
                  </a:xfrm>
                  <a:prstGeom prst="ellipse">
                    <a:avLst/>
                  </a:prstGeom>
                  <a:solidFill>
                    <a:srgbClr val="ED6E1C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45718" tIns="45718" rIns="45718" bIns="45718" numCol="1" anchor="ctr">
                    <a:noAutofit/>
                  </a:bodyPr>
                  <a:lstStyle/>
                  <a:p>
                    <a:pPr algn="ctr">
                      <a:defRPr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endParaRPr/>
                  </a:p>
                </p:txBody>
              </p:sp>
              <p:sp>
                <p:nvSpPr>
                  <p:cNvPr id="138" name="HIC"/>
                  <p:cNvSpPr txBox="1"/>
                  <p:nvPr/>
                </p:nvSpPr>
                <p:spPr>
                  <a:xfrm>
                    <a:off x="162660" y="36607"/>
                    <a:ext cx="473195" cy="280798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  </a:ext>
                  </a:extLst>
                </p:spPr>
                <p:txBody>
                  <a:bodyPr wrap="square" lIns="45718" tIns="45718" rIns="45718" bIns="45718" numCol="1" anchor="ctr">
                    <a:spAutoFit/>
                  </a:bodyPr>
                  <a:lstStyle>
                    <a:lvl1pPr algn="ctr">
                      <a:defRPr sz="1400"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  <a:sym typeface="Calibri"/>
                      </a:defRPr>
                    </a:lvl1pPr>
                  </a:lstStyle>
                  <a:p>
                    <a:r>
                      <a:t>HIC</a:t>
                    </a:r>
                  </a:p>
                </p:txBody>
              </p:sp>
            </p:grpSp>
            <p:grpSp>
              <p:nvGrpSpPr>
                <p:cNvPr id="142" name="Ovaal 43"/>
                <p:cNvGrpSpPr/>
                <p:nvPr/>
              </p:nvGrpSpPr>
              <p:grpSpPr>
                <a:xfrm>
                  <a:off x="892176" y="565148"/>
                  <a:ext cx="798517" cy="354019"/>
                  <a:chOff x="0" y="-1"/>
                  <a:chExt cx="798515" cy="354017"/>
                </a:xfrm>
              </p:grpSpPr>
              <p:sp>
                <p:nvSpPr>
                  <p:cNvPr id="140" name="Ovaal"/>
                  <p:cNvSpPr/>
                  <p:nvPr/>
                </p:nvSpPr>
                <p:spPr>
                  <a:xfrm>
                    <a:off x="0" y="-2"/>
                    <a:ext cx="798517" cy="354019"/>
                  </a:xfrm>
                  <a:prstGeom prst="ellipse">
                    <a:avLst/>
                  </a:prstGeom>
                  <a:solidFill>
                    <a:srgbClr val="ED6E1C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45718" tIns="45718" rIns="45718" bIns="45718" numCol="1" anchor="ctr">
                    <a:noAutofit/>
                  </a:bodyPr>
                  <a:lstStyle/>
                  <a:p>
                    <a:pPr algn="ctr">
                      <a:defRPr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endParaRPr/>
                  </a:p>
                </p:txBody>
              </p:sp>
              <p:sp>
                <p:nvSpPr>
                  <p:cNvPr id="141" name="MC1"/>
                  <p:cNvSpPr txBox="1"/>
                  <p:nvPr/>
                </p:nvSpPr>
                <p:spPr>
                  <a:xfrm>
                    <a:off x="162660" y="36607"/>
                    <a:ext cx="473195" cy="280798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  </a:ext>
                  </a:extLst>
                </p:spPr>
                <p:txBody>
                  <a:bodyPr wrap="square" lIns="45718" tIns="45718" rIns="45718" bIns="45718" numCol="1" anchor="ctr">
                    <a:spAutoFit/>
                  </a:bodyPr>
                  <a:lstStyle>
                    <a:lvl1pPr algn="ctr">
                      <a:defRPr sz="1400"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  <a:sym typeface="Calibri"/>
                      </a:defRPr>
                    </a:lvl1pPr>
                  </a:lstStyle>
                  <a:p>
                    <a:r>
                      <a:t>MC1</a:t>
                    </a:r>
                  </a:p>
                </p:txBody>
              </p:sp>
            </p:grpSp>
            <p:grpSp>
              <p:nvGrpSpPr>
                <p:cNvPr id="145" name="Ovaal 44"/>
                <p:cNvGrpSpPr/>
                <p:nvPr/>
              </p:nvGrpSpPr>
              <p:grpSpPr>
                <a:xfrm>
                  <a:off x="508000" y="919162"/>
                  <a:ext cx="798519" cy="354017"/>
                  <a:chOff x="0" y="-1"/>
                  <a:chExt cx="798518" cy="354016"/>
                </a:xfrm>
              </p:grpSpPr>
              <p:sp>
                <p:nvSpPr>
                  <p:cNvPr id="143" name="Ovaal"/>
                  <p:cNvSpPr/>
                  <p:nvPr/>
                </p:nvSpPr>
                <p:spPr>
                  <a:xfrm>
                    <a:off x="0" y="-2"/>
                    <a:ext cx="798519" cy="354018"/>
                  </a:xfrm>
                  <a:prstGeom prst="ellipse">
                    <a:avLst/>
                  </a:prstGeom>
                  <a:solidFill>
                    <a:srgbClr val="ED6E1C"/>
                  </a:solidFill>
                  <a:ln w="12700" cap="flat">
                    <a:solidFill>
                      <a:srgbClr val="D0CECE"/>
                    </a:solidFill>
                    <a:prstDash val="solid"/>
                    <a:miter lim="800000"/>
                  </a:ln>
                  <a:effectLst/>
                </p:spPr>
                <p:txBody>
                  <a:bodyPr wrap="square" lIns="45718" tIns="45718" rIns="45718" bIns="45718" numCol="1" anchor="ctr">
                    <a:noAutofit/>
                  </a:bodyPr>
                  <a:lstStyle/>
                  <a:p>
                    <a:pPr algn="ctr">
                      <a:defRPr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endParaRPr/>
                  </a:p>
                </p:txBody>
              </p:sp>
              <p:sp>
                <p:nvSpPr>
                  <p:cNvPr id="144" name="SPOR"/>
                  <p:cNvSpPr txBox="1"/>
                  <p:nvPr/>
                </p:nvSpPr>
                <p:spPr>
                  <a:xfrm>
                    <a:off x="169010" y="47905"/>
                    <a:ext cx="460495" cy="258201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  </a:ext>
                  </a:extLst>
                </p:spPr>
                <p:txBody>
                  <a:bodyPr wrap="square" lIns="45718" tIns="45718" rIns="45718" bIns="45718" numCol="1" anchor="ctr">
                    <a:spAutoFit/>
                  </a:bodyPr>
                  <a:lstStyle>
                    <a:lvl1pPr algn="ctr">
                      <a:defRPr sz="1300"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  <a:sym typeface="Calibri"/>
                      </a:defRPr>
                    </a:lvl1pPr>
                  </a:lstStyle>
                  <a:p>
                    <a:r>
                      <a:t>SPOR</a:t>
                    </a:r>
                  </a:p>
                </p:txBody>
              </p:sp>
            </p:grpSp>
            <p:sp>
              <p:nvSpPr>
                <p:cNvPr id="146" name="Tekstvak 50"/>
                <p:cNvSpPr txBox="1"/>
                <p:nvPr/>
              </p:nvSpPr>
              <p:spPr>
                <a:xfrm>
                  <a:off x="188913" y="-2"/>
                  <a:ext cx="1340144" cy="280798"/>
                </a:xfrm>
                <a:prstGeom prst="rect">
                  <a:avLst/>
                </a:prstGeom>
                <a:solidFill>
                  <a:srgbClr val="767171"/>
                </a:solidFill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none" lIns="45718" tIns="45718" rIns="45718" bIns="45718" numCol="1" anchor="t">
                  <a:spAutoFit/>
                </a:bodyPr>
                <a:lstStyle>
                  <a:lvl1pPr>
                    <a:defRPr sz="1400">
                      <a:solidFill>
                        <a:srgbClr val="FFFFFF"/>
                      </a:solidFill>
                      <a:latin typeface="+mj-lt"/>
                      <a:ea typeface="+mj-ea"/>
                      <a:cs typeface="+mj-cs"/>
                      <a:sym typeface="Calibri"/>
                    </a:defRPr>
                  </a:lvl1pPr>
                </a:lstStyle>
                <a:p>
                  <a:r>
                    <a:t>POORTWACHTER</a:t>
                  </a:r>
                </a:p>
              </p:txBody>
            </p:sp>
            <p:sp>
              <p:nvSpPr>
                <p:cNvPr id="147" name="Rechte verbindingslijn met pijl 54"/>
                <p:cNvSpPr/>
                <p:nvPr/>
              </p:nvSpPr>
              <p:spPr>
                <a:xfrm flipV="1">
                  <a:off x="508000" y="257175"/>
                  <a:ext cx="2" cy="155576"/>
                </a:xfrm>
                <a:prstGeom prst="line">
                  <a:avLst/>
                </a:prstGeom>
                <a:noFill/>
                <a:ln w="19050" cap="flat">
                  <a:solidFill>
                    <a:srgbClr val="ED6E1C"/>
                  </a:solidFill>
                  <a:prstDash val="solid"/>
                  <a:miter lim="800000"/>
                  <a:tailEnd type="triangle" w="med" len="med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48" name="Rechte verbindingslijn met pijl 56"/>
                <p:cNvSpPr/>
                <p:nvPr/>
              </p:nvSpPr>
              <p:spPr>
                <a:xfrm>
                  <a:off x="1189040" y="257175"/>
                  <a:ext cx="2" cy="155576"/>
                </a:xfrm>
                <a:prstGeom prst="line">
                  <a:avLst/>
                </a:prstGeom>
                <a:noFill/>
                <a:ln w="19050" cap="flat">
                  <a:solidFill>
                    <a:srgbClr val="ED6E1C"/>
                  </a:solidFill>
                  <a:prstDash val="solid"/>
                  <a:miter lim="800000"/>
                  <a:tailEnd type="triangle" w="med" len="med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endParaRPr/>
                </a:p>
              </p:txBody>
            </p:sp>
          </p:grpSp>
          <p:sp>
            <p:nvSpPr>
              <p:cNvPr id="150" name="Rechte verbindingslijn 62"/>
              <p:cNvSpPr/>
              <p:nvPr/>
            </p:nvSpPr>
            <p:spPr>
              <a:xfrm flipH="1">
                <a:off x="1713231" y="563563"/>
                <a:ext cx="1" cy="3841755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dash"/>
                <a:round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1" name="Rechte verbindingslijn 33803"/>
              <p:cNvSpPr/>
              <p:nvPr/>
            </p:nvSpPr>
            <p:spPr>
              <a:xfrm flipH="1">
                <a:off x="3965101" y="323849"/>
                <a:ext cx="1" cy="38719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dash"/>
                <a:round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2" name="Tekstvak 33805"/>
              <p:cNvSpPr txBox="1"/>
              <p:nvPr/>
            </p:nvSpPr>
            <p:spPr>
              <a:xfrm>
                <a:off x="2225676" y="4098928"/>
                <a:ext cx="1081382" cy="3330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none" lIns="45718" tIns="45718" rIns="45718" bIns="45718" numCol="1" anchor="t">
                <a:spAutoFit/>
              </a:bodyPr>
              <a:lstStyle>
                <a:lvl1pPr>
                  <a:defRPr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lvl1pPr>
              </a:lstStyle>
              <a:p>
                <a:r>
                  <a:t>CENTRAAL</a:t>
                </a:r>
              </a:p>
            </p:txBody>
          </p:sp>
          <p:sp>
            <p:nvSpPr>
              <p:cNvPr id="153" name="Tekstvak 33806"/>
              <p:cNvSpPr txBox="1"/>
              <p:nvPr/>
            </p:nvSpPr>
            <p:spPr>
              <a:xfrm>
                <a:off x="-1" y="4071940"/>
                <a:ext cx="1569724" cy="3330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none" lIns="45718" tIns="45718" rIns="45718" bIns="45718" numCol="1" anchor="t">
                <a:spAutoFit/>
              </a:bodyPr>
              <a:lstStyle>
                <a:lvl1pPr>
                  <a:defRPr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lvl1pPr>
              </a:lstStyle>
              <a:p>
                <a:r>
                  <a:t>ZEEUWS-BREED</a:t>
                </a:r>
              </a:p>
            </p:txBody>
          </p:sp>
          <p:sp>
            <p:nvSpPr>
              <p:cNvPr id="154" name="Tekstvak 33810"/>
              <p:cNvSpPr txBox="1"/>
              <p:nvPr/>
            </p:nvSpPr>
            <p:spPr>
              <a:xfrm>
                <a:off x="4146552" y="4098928"/>
                <a:ext cx="1198584" cy="3330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none" lIns="45718" tIns="45718" rIns="45718" bIns="45718" numCol="1" anchor="t">
                <a:spAutoFit/>
              </a:bodyPr>
              <a:lstStyle>
                <a:lvl1pPr>
                  <a:defRPr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lvl1pPr>
              </a:lstStyle>
              <a:p>
                <a:r>
                  <a:t>REGIONAAL</a:t>
                </a:r>
              </a:p>
            </p:txBody>
          </p:sp>
          <p:sp>
            <p:nvSpPr>
              <p:cNvPr id="155" name="Tekstvak 6"/>
              <p:cNvSpPr txBox="1"/>
              <p:nvPr/>
            </p:nvSpPr>
            <p:spPr>
              <a:xfrm>
                <a:off x="143193" y="2127252"/>
                <a:ext cx="1382714" cy="737998"/>
              </a:xfrm>
              <a:prstGeom prst="rect">
                <a:avLst/>
              </a:prstGeom>
              <a:solidFill>
                <a:srgbClr val="767171"/>
              </a:solidFill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8" tIns="45718" rIns="45718" bIns="45718" numCol="1" anchor="t">
                <a:spAutoFit/>
              </a:bodyPr>
              <a:lstStyle/>
              <a:p>
                <a:pPr algn="ctr">
                  <a:defRPr sz="1400"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r>
                  <a:t>CONSULTATIEVE </a:t>
                </a:r>
              </a:p>
              <a:p>
                <a:pPr algn="ctr">
                  <a:defRPr sz="1400"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r>
                  <a:t>PSYCHIATRIE</a:t>
                </a:r>
              </a:p>
              <a:p>
                <a:pPr algn="ctr">
                  <a:defRPr sz="1400"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r>
                  <a:t>Adrz/Zorgsaam</a:t>
                </a:r>
              </a:p>
            </p:txBody>
          </p:sp>
          <p:pic>
            <p:nvPicPr>
              <p:cNvPr id="156" name="Afbeelding 5" descr="Afbeelding 5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519681" y="0"/>
                <a:ext cx="1530353" cy="579439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sp>
            <p:nvSpPr>
              <p:cNvPr id="157" name="Rechte verbindingslijn met pijl 7"/>
              <p:cNvSpPr/>
              <p:nvPr/>
            </p:nvSpPr>
            <p:spPr>
              <a:xfrm flipH="1">
                <a:off x="1791336" y="878839"/>
                <a:ext cx="588649" cy="334013"/>
              </a:xfrm>
              <a:prstGeom prst="line">
                <a:avLst/>
              </a:prstGeom>
              <a:noFill/>
              <a:ln w="38100" cap="flat">
                <a:solidFill>
                  <a:srgbClr val="ED6E1C"/>
                </a:solidFill>
                <a:prstDash val="solid"/>
                <a:miter lim="8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8" name="Rechte verbindingslijn met pijl 13"/>
              <p:cNvSpPr/>
              <p:nvPr/>
            </p:nvSpPr>
            <p:spPr>
              <a:xfrm flipH="1">
                <a:off x="3023716" y="865504"/>
                <a:ext cx="7541" cy="1375930"/>
              </a:xfrm>
              <a:prstGeom prst="line">
                <a:avLst/>
              </a:prstGeom>
              <a:noFill/>
              <a:ln w="38100" cap="flat">
                <a:solidFill>
                  <a:srgbClr val="ED6E1C"/>
                </a:solidFill>
                <a:prstDash val="solid"/>
                <a:miter lim="8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59" name="Rechte verbindingslijn met pijl 20"/>
              <p:cNvSpPr/>
              <p:nvPr/>
            </p:nvSpPr>
            <p:spPr>
              <a:xfrm>
                <a:off x="2117343" y="1817015"/>
                <a:ext cx="699203" cy="388026"/>
              </a:xfrm>
              <a:prstGeom prst="line">
                <a:avLst/>
              </a:prstGeom>
              <a:noFill/>
              <a:ln w="38100" cap="flat">
                <a:solidFill>
                  <a:srgbClr val="ED6E1C"/>
                </a:solidFill>
                <a:prstDash val="solid"/>
                <a:miter lim="8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endParaRPr/>
              </a:p>
            </p:txBody>
          </p:sp>
        </p:grpSp>
      </p:grp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DB83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ekstvak 3"/>
          <p:cNvSpPr txBox="1"/>
          <p:nvPr/>
        </p:nvSpPr>
        <p:spPr>
          <a:xfrm>
            <a:off x="483869" y="519113"/>
            <a:ext cx="7358699" cy="6502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3600" b="1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</a:lstStyle>
          <a:p>
            <a:r>
              <a:t> Nacht </a:t>
            </a:r>
          </a:p>
        </p:txBody>
      </p:sp>
      <p:pic>
        <p:nvPicPr>
          <p:cNvPr id="164" name="Afbeelding 6" descr="Afbeelding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325" y="5167312"/>
            <a:ext cx="828675" cy="1074739"/>
          </a:xfrm>
          <a:prstGeom prst="rect">
            <a:avLst/>
          </a:prstGeom>
          <a:ln w="12700">
            <a:miter lim="400000"/>
          </a:ln>
        </p:spPr>
      </p:pic>
      <p:sp>
        <p:nvSpPr>
          <p:cNvPr id="165" name="Rechte verbindingslijn 49"/>
          <p:cNvSpPr/>
          <p:nvPr/>
        </p:nvSpPr>
        <p:spPr>
          <a:xfrm>
            <a:off x="2081213" y="4102100"/>
            <a:ext cx="1971677" cy="0"/>
          </a:xfrm>
          <a:prstGeom prst="line">
            <a:avLst/>
          </a:prstGeom>
          <a:ln>
            <a:solidFill>
              <a:schemeClr val="accent3"/>
            </a:solidFill>
            <a:prstDash val="dash"/>
          </a:ln>
        </p:spPr>
        <p:txBody>
          <a:bodyPr lIns="45718" tIns="45718" rIns="45718" bIns="45718"/>
          <a:lstStyle/>
          <a:p>
            <a:endParaRPr/>
          </a:p>
        </p:txBody>
      </p:sp>
      <p:pic>
        <p:nvPicPr>
          <p:cNvPr id="166" name="Afbeelding 9" descr="Afbeelding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1938" y="1757363"/>
            <a:ext cx="1500189" cy="377827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06" name="Groep 3"/>
          <p:cNvGrpSpPr/>
          <p:nvPr/>
        </p:nvGrpSpPr>
        <p:grpSpPr>
          <a:xfrm>
            <a:off x="271143" y="1631947"/>
            <a:ext cx="8411267" cy="4432015"/>
            <a:chOff x="-1" y="-1"/>
            <a:chExt cx="8411266" cy="4432013"/>
          </a:xfrm>
        </p:grpSpPr>
        <p:grpSp>
          <p:nvGrpSpPr>
            <p:cNvPr id="169" name="Tijdelijke aanduiding voor inhoud 2"/>
            <p:cNvGrpSpPr/>
            <p:nvPr/>
          </p:nvGrpSpPr>
          <p:grpSpPr>
            <a:xfrm>
              <a:off x="5783263" y="899096"/>
              <a:ext cx="2628003" cy="2152649"/>
              <a:chOff x="0" y="0"/>
              <a:chExt cx="2628001" cy="2152648"/>
            </a:xfrm>
          </p:grpSpPr>
          <p:sp>
            <p:nvSpPr>
              <p:cNvPr id="167" name="Rechthoek"/>
              <p:cNvSpPr/>
              <p:nvPr/>
            </p:nvSpPr>
            <p:spPr>
              <a:xfrm>
                <a:off x="0" y="0"/>
                <a:ext cx="2628002" cy="1718693"/>
              </a:xfrm>
              <a:prstGeom prst="rect">
                <a:avLst/>
              </a:prstGeom>
              <a:solidFill>
                <a:srgbClr val="ED6E1C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>
                  <a:lnSpc>
                    <a:spcPct val="90000"/>
                  </a:lnSpc>
                  <a:spcBef>
                    <a:spcPts val="1000"/>
                  </a:spcBef>
                  <a:defRPr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  <a:endParaRPr/>
              </a:p>
            </p:txBody>
          </p:sp>
          <p:sp>
            <p:nvSpPr>
              <p:cNvPr id="168" name="Avond/weekend…"/>
              <p:cNvSpPr txBox="1"/>
              <p:nvPr/>
            </p:nvSpPr>
            <p:spPr>
              <a:xfrm>
                <a:off x="45719" y="0"/>
                <a:ext cx="2536564" cy="2152649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8" tIns="45718" rIns="45718" bIns="45718" numCol="1" anchor="t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ts val="1200"/>
                  </a:spcBef>
                  <a:defRPr b="1">
                    <a:solidFill>
                      <a:srgbClr val="FFFFFF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  <a:r>
                  <a:t>Nacht: </a:t>
                </a:r>
                <a:endParaRPr sz="2800"/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  <a:defRPr sz="1200" b="1">
                    <a:solidFill>
                      <a:srgbClr val="FFFFFF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  <a:r>
                  <a:t>Teamsamenstelling</a:t>
                </a:r>
                <a:endParaRPr sz="2800"/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  <a:defRPr sz="1200">
                    <a:solidFill>
                      <a:srgbClr val="FFFFFF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  <a:r>
                  <a:t>1 Triagist (WAN HOOFD) </a:t>
                </a:r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  <a:defRPr sz="1200">
                    <a:solidFill>
                      <a:srgbClr val="FFFFFF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  <a:r>
                  <a:t>1 koppel beoordelaren</a:t>
                </a:r>
                <a:endParaRPr sz="2800"/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  <a:defRPr sz="1200">
                    <a:solidFill>
                      <a:srgbClr val="FFFFFF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  <a:r>
                  <a:t>1 achterwacht-psychiater</a:t>
                </a:r>
                <a:endParaRPr sz="2800"/>
              </a:p>
              <a:p>
                <a:pPr>
                  <a:lnSpc>
                    <a:spcPct val="90000"/>
                  </a:lnSpc>
                  <a:spcBef>
                    <a:spcPts val="1000"/>
                  </a:spcBef>
                  <a:defRPr sz="1200">
                    <a:solidFill>
                      <a:srgbClr val="FFFFFF"/>
                    </a:solidFill>
                    <a:latin typeface="Century Gothic"/>
                    <a:ea typeface="Century Gothic"/>
                    <a:cs typeface="Century Gothic"/>
                    <a:sym typeface="Century Gothic"/>
                  </a:defRPr>
                </a:pPr>
                <a:endParaRPr sz="2800"/>
              </a:p>
            </p:txBody>
          </p:sp>
        </p:grpSp>
        <p:grpSp>
          <p:nvGrpSpPr>
            <p:cNvPr id="205" name="Groep 2"/>
            <p:cNvGrpSpPr/>
            <p:nvPr/>
          </p:nvGrpSpPr>
          <p:grpSpPr>
            <a:xfrm>
              <a:off x="-2" y="-2"/>
              <a:ext cx="5451799" cy="4432015"/>
              <a:chOff x="0" y="0"/>
              <a:chExt cx="5451797" cy="4432014"/>
            </a:xfrm>
          </p:grpSpPr>
          <p:sp>
            <p:nvSpPr>
              <p:cNvPr id="170" name="Ovaal 4"/>
              <p:cNvSpPr/>
              <p:nvPr/>
            </p:nvSpPr>
            <p:spPr>
              <a:xfrm>
                <a:off x="125729" y="312737"/>
                <a:ext cx="5326069" cy="2344743"/>
              </a:xfrm>
              <a:prstGeom prst="ellipse">
                <a:avLst/>
              </a:prstGeom>
              <a:solidFill>
                <a:srgbClr val="AFABAB"/>
              </a:solidFill>
              <a:ln w="12700" cap="flat">
                <a:solidFill>
                  <a:srgbClr val="F8CBAD"/>
                </a:solidFill>
                <a:prstDash val="solid"/>
                <a:miter lim="800000"/>
              </a:ln>
              <a:effectLst/>
            </p:spPr>
            <p:txBody>
              <a:bodyPr wrap="square" lIns="45718" tIns="45718" rIns="45718" bIns="45718" numCol="1" anchor="ctr">
                <a:noAutofit/>
              </a:bodyPr>
              <a:lstStyle/>
              <a:p>
                <a:pPr algn="ctr">
                  <a:defRPr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endParaRPr/>
              </a:p>
            </p:txBody>
          </p:sp>
          <p:grpSp>
            <p:nvGrpSpPr>
              <p:cNvPr id="173" name="Ovaal 1"/>
              <p:cNvGrpSpPr/>
              <p:nvPr/>
            </p:nvGrpSpPr>
            <p:grpSpPr>
              <a:xfrm>
                <a:off x="401484" y="1185546"/>
                <a:ext cx="2526987" cy="657231"/>
                <a:chOff x="0" y="0"/>
                <a:chExt cx="2526986" cy="657229"/>
              </a:xfrm>
            </p:grpSpPr>
            <p:sp>
              <p:nvSpPr>
                <p:cNvPr id="171" name="Ovaal"/>
                <p:cNvSpPr/>
                <p:nvPr/>
              </p:nvSpPr>
              <p:spPr>
                <a:xfrm>
                  <a:off x="-1" y="-1"/>
                  <a:ext cx="2526988" cy="657230"/>
                </a:xfrm>
                <a:prstGeom prst="ellipse">
                  <a:avLst/>
                </a:prstGeom>
                <a:solidFill>
                  <a:srgbClr val="AFABAB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8" tIns="45718" rIns="45718" bIns="45718" numCol="1" anchor="ctr">
                  <a:noAutofit/>
                </a:bodyPr>
                <a:lstStyle/>
                <a:p>
                  <a:pPr algn="ctr">
                    <a:defRPr>
                      <a:solidFill>
                        <a:srgbClr val="FFFFFF"/>
                      </a:solidFill>
                      <a:latin typeface="+mj-lt"/>
                      <a:ea typeface="+mj-ea"/>
                      <a:cs typeface="+mj-cs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172" name="Beoordelaren"/>
                <p:cNvSpPr txBox="1"/>
                <p:nvPr/>
              </p:nvSpPr>
              <p:spPr>
                <a:xfrm>
                  <a:off x="415787" y="143192"/>
                  <a:ext cx="1695410" cy="37083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45718" tIns="45718" rIns="45718" bIns="45718" numCol="1" anchor="ctr">
                  <a:spAutoFit/>
                </a:bodyPr>
                <a:lstStyle>
                  <a:lvl1pPr algn="ctr">
                    <a:defRPr>
                      <a:solidFill>
                        <a:srgbClr val="FFFFFF"/>
                      </a:solidFill>
                      <a:latin typeface="Century Gothic"/>
                      <a:ea typeface="Century Gothic"/>
                      <a:cs typeface="Century Gothic"/>
                      <a:sym typeface="Century Gothic"/>
                    </a:defRPr>
                  </a:lvl1pPr>
                </a:lstStyle>
                <a:p>
                  <a:r>
                    <a:t>Beoordelaren</a:t>
                  </a:r>
                </a:p>
              </p:txBody>
            </p:sp>
          </p:grpSp>
          <p:sp>
            <p:nvSpPr>
              <p:cNvPr id="174" name="Tekstvak 15"/>
              <p:cNvSpPr txBox="1"/>
              <p:nvPr/>
            </p:nvSpPr>
            <p:spPr>
              <a:xfrm>
                <a:off x="2388394" y="536575"/>
                <a:ext cx="944534" cy="33308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none" lIns="45718" tIns="45718" rIns="45718" bIns="45718" numCol="1" anchor="t">
                <a:spAutoFit/>
              </a:bodyPr>
              <a:lstStyle>
                <a:lvl1pPr>
                  <a:defRPr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lvl1pPr>
              </a:lstStyle>
              <a:p>
                <a:r>
                  <a:t>TRIAGIST</a:t>
                </a:r>
              </a:p>
            </p:txBody>
          </p:sp>
          <p:grpSp>
            <p:nvGrpSpPr>
              <p:cNvPr id="177" name="Ovaal 45"/>
              <p:cNvGrpSpPr/>
              <p:nvPr/>
            </p:nvGrpSpPr>
            <p:grpSpPr>
              <a:xfrm>
                <a:off x="138429" y="3011489"/>
                <a:ext cx="1095379" cy="354018"/>
                <a:chOff x="0" y="0"/>
                <a:chExt cx="1095378" cy="354016"/>
              </a:xfrm>
            </p:grpSpPr>
            <p:sp>
              <p:nvSpPr>
                <p:cNvPr id="175" name="Ovaal"/>
                <p:cNvSpPr/>
                <p:nvPr/>
              </p:nvSpPr>
              <p:spPr>
                <a:xfrm>
                  <a:off x="-1" y="-1"/>
                  <a:ext cx="1095379" cy="354017"/>
                </a:xfrm>
                <a:prstGeom prst="ellipse">
                  <a:avLst/>
                </a:prstGeom>
                <a:solidFill>
                  <a:srgbClr val="ED6E1C"/>
                </a:solidFill>
                <a:ln w="12700" cap="flat">
                  <a:solidFill>
                    <a:srgbClr val="D0CECE"/>
                  </a:solidFill>
                  <a:prstDash val="solid"/>
                  <a:miter lim="800000"/>
                </a:ln>
                <a:effectLst/>
              </p:spPr>
              <p:txBody>
                <a:bodyPr wrap="square" lIns="45718" tIns="45718" rIns="45718" bIns="45718" numCol="1" anchor="ctr">
                  <a:noAutofit/>
                </a:bodyPr>
                <a:lstStyle/>
                <a:p>
                  <a:pPr algn="ctr">
                    <a:defRPr>
                      <a:solidFill>
                        <a:srgbClr val="FFFFFF"/>
                      </a:solidFill>
                      <a:latin typeface="+mj-lt"/>
                      <a:ea typeface="+mj-ea"/>
                      <a:cs typeface="+mj-cs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176" name="Beoordelings-ruimte"/>
                <p:cNvSpPr txBox="1"/>
                <p:nvPr/>
              </p:nvSpPr>
              <p:spPr>
                <a:xfrm>
                  <a:off x="212484" y="15497"/>
                  <a:ext cx="670409" cy="323015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45718" tIns="45718" rIns="45718" bIns="45718" numCol="1" anchor="ctr">
                  <a:spAutoFit/>
                </a:bodyPr>
                <a:lstStyle>
                  <a:lvl1pPr algn="ctr">
                    <a:defRPr sz="800">
                      <a:solidFill>
                        <a:srgbClr val="FFFFFF"/>
                      </a:solidFill>
                      <a:latin typeface="+mj-lt"/>
                      <a:ea typeface="+mj-ea"/>
                      <a:cs typeface="+mj-cs"/>
                      <a:sym typeface="Calibri"/>
                    </a:defRPr>
                  </a:lvl1pPr>
                </a:lstStyle>
                <a:p>
                  <a:r>
                    <a:t>Beoordelings-ruimte</a:t>
                  </a:r>
                </a:p>
              </p:txBody>
            </p:sp>
          </p:grpSp>
          <p:grpSp>
            <p:nvGrpSpPr>
              <p:cNvPr id="180" name="Ovaal 47"/>
              <p:cNvGrpSpPr/>
              <p:nvPr/>
            </p:nvGrpSpPr>
            <p:grpSpPr>
              <a:xfrm>
                <a:off x="451167" y="3300415"/>
                <a:ext cx="1096967" cy="355603"/>
                <a:chOff x="0" y="0"/>
                <a:chExt cx="1096965" cy="355602"/>
              </a:xfrm>
            </p:grpSpPr>
            <p:sp>
              <p:nvSpPr>
                <p:cNvPr id="178" name="Ovaal"/>
                <p:cNvSpPr/>
                <p:nvPr/>
              </p:nvSpPr>
              <p:spPr>
                <a:xfrm>
                  <a:off x="-1" y="0"/>
                  <a:ext cx="1096966" cy="355603"/>
                </a:xfrm>
                <a:prstGeom prst="ellipse">
                  <a:avLst/>
                </a:prstGeom>
                <a:solidFill>
                  <a:srgbClr val="ED6E1C"/>
                </a:solidFill>
                <a:ln w="12700" cap="flat">
                  <a:solidFill>
                    <a:srgbClr val="D0CECE"/>
                  </a:solidFill>
                  <a:prstDash val="solid"/>
                  <a:miter lim="800000"/>
                </a:ln>
                <a:effectLst/>
              </p:spPr>
              <p:txBody>
                <a:bodyPr wrap="square" lIns="45718" tIns="45718" rIns="45718" bIns="45718" numCol="1" anchor="ctr">
                  <a:noAutofit/>
                </a:bodyPr>
                <a:lstStyle/>
                <a:p>
                  <a:pPr algn="ctr">
                    <a:defRPr>
                      <a:solidFill>
                        <a:srgbClr val="FFFFFF"/>
                      </a:solidFill>
                      <a:latin typeface="+mj-lt"/>
                      <a:ea typeface="+mj-ea"/>
                      <a:cs typeface="+mj-cs"/>
                      <a:sym typeface="Calibri"/>
                    </a:defRPr>
                  </a:pPr>
                  <a:endParaRPr/>
                </a:p>
              </p:txBody>
            </p:sp>
            <p:sp>
              <p:nvSpPr>
                <p:cNvPr id="179" name="Beoordelings-ruimte"/>
                <p:cNvSpPr txBox="1"/>
                <p:nvPr/>
              </p:nvSpPr>
              <p:spPr>
                <a:xfrm>
                  <a:off x="212715" y="16291"/>
                  <a:ext cx="671533" cy="323015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square" lIns="45718" tIns="45718" rIns="45718" bIns="45718" numCol="1" anchor="ctr">
                  <a:spAutoFit/>
                </a:bodyPr>
                <a:lstStyle>
                  <a:lvl1pPr algn="ctr">
                    <a:defRPr sz="800">
                      <a:solidFill>
                        <a:srgbClr val="FFFFFF"/>
                      </a:solidFill>
                      <a:latin typeface="+mj-lt"/>
                      <a:ea typeface="+mj-ea"/>
                      <a:cs typeface="+mj-cs"/>
                      <a:sym typeface="Calibri"/>
                    </a:defRPr>
                  </a:lvl1pPr>
                </a:lstStyle>
                <a:p>
                  <a:r>
                    <a:t>Beoordelings-ruimte</a:t>
                  </a:r>
                </a:p>
              </p:txBody>
            </p:sp>
          </p:grpSp>
          <p:grpSp>
            <p:nvGrpSpPr>
              <p:cNvPr id="194" name="Groep 12"/>
              <p:cNvGrpSpPr/>
              <p:nvPr/>
            </p:nvGrpSpPr>
            <p:grpSpPr>
              <a:xfrm>
                <a:off x="1909285" y="2205039"/>
                <a:ext cx="1773245" cy="1273180"/>
                <a:chOff x="-1" y="-1"/>
                <a:chExt cx="1773244" cy="1273179"/>
              </a:xfrm>
            </p:grpSpPr>
            <p:sp>
              <p:nvSpPr>
                <p:cNvPr id="181" name="Ovaal 41"/>
                <p:cNvSpPr/>
                <p:nvPr/>
              </p:nvSpPr>
              <p:spPr>
                <a:xfrm>
                  <a:off x="-2" y="412750"/>
                  <a:ext cx="1773246" cy="657229"/>
                </a:xfrm>
                <a:prstGeom prst="ellipse">
                  <a:avLst/>
                </a:prstGeom>
                <a:solidFill>
                  <a:srgbClr val="767171"/>
                </a:solidFill>
                <a:ln w="38100" cap="flat">
                  <a:solidFill>
                    <a:srgbClr val="ED6E1C"/>
                  </a:solidFill>
                  <a:prstDash val="solid"/>
                  <a:miter lim="800000"/>
                </a:ln>
                <a:effectLst/>
              </p:spPr>
              <p:txBody>
                <a:bodyPr wrap="square" lIns="45718" tIns="45718" rIns="45718" bIns="45718" numCol="1" anchor="ctr">
                  <a:noAutofit/>
                </a:bodyPr>
                <a:lstStyle/>
                <a:p>
                  <a:pPr algn="ctr">
                    <a:defRPr>
                      <a:solidFill>
                        <a:srgbClr val="FFFFFF"/>
                      </a:solidFill>
                      <a:latin typeface="+mj-lt"/>
                      <a:ea typeface="+mj-ea"/>
                      <a:cs typeface="+mj-cs"/>
                      <a:sym typeface="Calibri"/>
                    </a:defRPr>
                  </a:pPr>
                  <a:endParaRPr/>
                </a:p>
              </p:txBody>
            </p:sp>
            <p:grpSp>
              <p:nvGrpSpPr>
                <p:cNvPr id="184" name="Ovaal 42"/>
                <p:cNvGrpSpPr/>
                <p:nvPr/>
              </p:nvGrpSpPr>
              <p:grpSpPr>
                <a:xfrm>
                  <a:off x="53975" y="565148"/>
                  <a:ext cx="798517" cy="354019"/>
                  <a:chOff x="0" y="-1"/>
                  <a:chExt cx="798515" cy="354017"/>
                </a:xfrm>
              </p:grpSpPr>
              <p:sp>
                <p:nvSpPr>
                  <p:cNvPr id="182" name="Ovaal"/>
                  <p:cNvSpPr/>
                  <p:nvPr/>
                </p:nvSpPr>
                <p:spPr>
                  <a:xfrm>
                    <a:off x="0" y="-2"/>
                    <a:ext cx="798517" cy="354019"/>
                  </a:xfrm>
                  <a:prstGeom prst="ellipse">
                    <a:avLst/>
                  </a:prstGeom>
                  <a:solidFill>
                    <a:srgbClr val="ED6E1C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45718" tIns="45718" rIns="45718" bIns="45718" numCol="1" anchor="ctr">
                    <a:noAutofit/>
                  </a:bodyPr>
                  <a:lstStyle/>
                  <a:p>
                    <a:pPr algn="ctr">
                      <a:defRPr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endParaRPr/>
                  </a:p>
                </p:txBody>
              </p:sp>
              <p:sp>
                <p:nvSpPr>
                  <p:cNvPr id="183" name="HIC"/>
                  <p:cNvSpPr txBox="1"/>
                  <p:nvPr/>
                </p:nvSpPr>
                <p:spPr>
                  <a:xfrm>
                    <a:off x="162660" y="36607"/>
                    <a:ext cx="473195" cy="280798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  </a:ext>
                  </a:extLst>
                </p:spPr>
                <p:txBody>
                  <a:bodyPr wrap="square" lIns="45718" tIns="45718" rIns="45718" bIns="45718" numCol="1" anchor="ctr">
                    <a:spAutoFit/>
                  </a:bodyPr>
                  <a:lstStyle>
                    <a:lvl1pPr algn="ctr">
                      <a:defRPr sz="1400"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  <a:sym typeface="Calibri"/>
                      </a:defRPr>
                    </a:lvl1pPr>
                  </a:lstStyle>
                  <a:p>
                    <a:r>
                      <a:t>HIC</a:t>
                    </a:r>
                  </a:p>
                </p:txBody>
              </p:sp>
            </p:grpSp>
            <p:grpSp>
              <p:nvGrpSpPr>
                <p:cNvPr id="187" name="Ovaal 43"/>
                <p:cNvGrpSpPr/>
                <p:nvPr/>
              </p:nvGrpSpPr>
              <p:grpSpPr>
                <a:xfrm>
                  <a:off x="892176" y="565148"/>
                  <a:ext cx="798517" cy="354019"/>
                  <a:chOff x="0" y="-1"/>
                  <a:chExt cx="798515" cy="354017"/>
                </a:xfrm>
              </p:grpSpPr>
              <p:sp>
                <p:nvSpPr>
                  <p:cNvPr id="185" name="Ovaal"/>
                  <p:cNvSpPr/>
                  <p:nvPr/>
                </p:nvSpPr>
                <p:spPr>
                  <a:xfrm>
                    <a:off x="0" y="-2"/>
                    <a:ext cx="798517" cy="354019"/>
                  </a:xfrm>
                  <a:prstGeom prst="ellipse">
                    <a:avLst/>
                  </a:prstGeom>
                  <a:solidFill>
                    <a:srgbClr val="ED6E1C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45718" tIns="45718" rIns="45718" bIns="45718" numCol="1" anchor="ctr">
                    <a:noAutofit/>
                  </a:bodyPr>
                  <a:lstStyle/>
                  <a:p>
                    <a:pPr algn="ctr">
                      <a:defRPr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endParaRPr/>
                  </a:p>
                </p:txBody>
              </p:sp>
              <p:sp>
                <p:nvSpPr>
                  <p:cNvPr id="186" name="MC1"/>
                  <p:cNvSpPr txBox="1"/>
                  <p:nvPr/>
                </p:nvSpPr>
                <p:spPr>
                  <a:xfrm>
                    <a:off x="162660" y="36607"/>
                    <a:ext cx="473195" cy="280798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  </a:ext>
                  </a:extLst>
                </p:spPr>
                <p:txBody>
                  <a:bodyPr wrap="square" lIns="45718" tIns="45718" rIns="45718" bIns="45718" numCol="1" anchor="ctr">
                    <a:spAutoFit/>
                  </a:bodyPr>
                  <a:lstStyle>
                    <a:lvl1pPr algn="ctr">
                      <a:defRPr sz="1400"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  <a:sym typeface="Calibri"/>
                      </a:defRPr>
                    </a:lvl1pPr>
                  </a:lstStyle>
                  <a:p>
                    <a:r>
                      <a:t>MC1</a:t>
                    </a:r>
                  </a:p>
                </p:txBody>
              </p:sp>
            </p:grpSp>
            <p:grpSp>
              <p:nvGrpSpPr>
                <p:cNvPr id="190" name="Ovaal 44"/>
                <p:cNvGrpSpPr/>
                <p:nvPr/>
              </p:nvGrpSpPr>
              <p:grpSpPr>
                <a:xfrm>
                  <a:off x="508000" y="919162"/>
                  <a:ext cx="798519" cy="354017"/>
                  <a:chOff x="0" y="-1"/>
                  <a:chExt cx="798518" cy="354016"/>
                </a:xfrm>
              </p:grpSpPr>
              <p:sp>
                <p:nvSpPr>
                  <p:cNvPr id="188" name="Ovaal"/>
                  <p:cNvSpPr/>
                  <p:nvPr/>
                </p:nvSpPr>
                <p:spPr>
                  <a:xfrm>
                    <a:off x="0" y="-2"/>
                    <a:ext cx="798519" cy="354018"/>
                  </a:xfrm>
                  <a:prstGeom prst="ellipse">
                    <a:avLst/>
                  </a:prstGeom>
                  <a:solidFill>
                    <a:srgbClr val="ED6E1C"/>
                  </a:solidFill>
                  <a:ln w="12700" cap="flat">
                    <a:solidFill>
                      <a:srgbClr val="D0CECE"/>
                    </a:solidFill>
                    <a:prstDash val="solid"/>
                    <a:miter lim="800000"/>
                  </a:ln>
                  <a:effectLst/>
                </p:spPr>
                <p:txBody>
                  <a:bodyPr wrap="square" lIns="45718" tIns="45718" rIns="45718" bIns="45718" numCol="1" anchor="ctr">
                    <a:noAutofit/>
                  </a:bodyPr>
                  <a:lstStyle/>
                  <a:p>
                    <a:pPr algn="ctr">
                      <a:defRPr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  <a:sym typeface="Calibri"/>
                      </a:defRPr>
                    </a:pPr>
                    <a:endParaRPr/>
                  </a:p>
                </p:txBody>
              </p:sp>
              <p:sp>
                <p:nvSpPr>
                  <p:cNvPr id="189" name="SPOR"/>
                  <p:cNvSpPr txBox="1"/>
                  <p:nvPr/>
                </p:nvSpPr>
                <p:spPr>
                  <a:xfrm>
                    <a:off x="169010" y="47905"/>
                    <a:ext cx="460495" cy="258201"/>
                  </a:xfrm>
                  <a:prstGeom prst="rect">
                    <a:avLst/>
                  </a:prstGeom>
                  <a:noFill/>
                  <a:ln w="12700" cap="flat">
                    <a:noFill/>
                    <a:miter lim="400000"/>
                  </a:ln>
                  <a:effectLst/>
                  <a:extLst>
                    <a:ext uri="{C572A759-6A51-4108-AA02-DFA0A04FC94B}">
  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  </a:ext>
                  </a:extLst>
                </p:spPr>
                <p:txBody>
                  <a:bodyPr wrap="square" lIns="45718" tIns="45718" rIns="45718" bIns="45718" numCol="1" anchor="ctr">
                    <a:spAutoFit/>
                  </a:bodyPr>
                  <a:lstStyle>
                    <a:lvl1pPr algn="ctr">
                      <a:defRPr sz="1300">
                        <a:solidFill>
                          <a:srgbClr val="FFFFFF"/>
                        </a:solidFill>
                        <a:latin typeface="+mj-lt"/>
                        <a:ea typeface="+mj-ea"/>
                        <a:cs typeface="+mj-cs"/>
                        <a:sym typeface="Calibri"/>
                      </a:defRPr>
                    </a:lvl1pPr>
                  </a:lstStyle>
                  <a:p>
                    <a:r>
                      <a:t>SPOR</a:t>
                    </a:r>
                  </a:p>
                </p:txBody>
              </p:sp>
            </p:grpSp>
            <p:sp>
              <p:nvSpPr>
                <p:cNvPr id="191" name="Tekstvak 50"/>
                <p:cNvSpPr txBox="1"/>
                <p:nvPr/>
              </p:nvSpPr>
              <p:spPr>
                <a:xfrm>
                  <a:off x="188913" y="-2"/>
                  <a:ext cx="1340144" cy="280798"/>
                </a:xfrm>
                <a:prstGeom prst="rect">
                  <a:avLst/>
                </a:prstGeom>
                <a:solidFill>
                  <a:srgbClr val="767171"/>
                </a:solidFill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  </a:ext>
                </a:extLst>
              </p:spPr>
              <p:txBody>
                <a:bodyPr wrap="none" lIns="45718" tIns="45718" rIns="45718" bIns="45718" numCol="1" anchor="t">
                  <a:spAutoFit/>
                </a:bodyPr>
                <a:lstStyle>
                  <a:lvl1pPr>
                    <a:defRPr sz="1400">
                      <a:solidFill>
                        <a:srgbClr val="FFFFFF"/>
                      </a:solidFill>
                      <a:latin typeface="+mj-lt"/>
                      <a:ea typeface="+mj-ea"/>
                      <a:cs typeface="+mj-cs"/>
                      <a:sym typeface="Calibri"/>
                    </a:defRPr>
                  </a:lvl1pPr>
                </a:lstStyle>
                <a:p>
                  <a:r>
                    <a:t>POORTWACHTER</a:t>
                  </a:r>
                </a:p>
              </p:txBody>
            </p:sp>
            <p:sp>
              <p:nvSpPr>
                <p:cNvPr id="192" name="Rechte verbindingslijn met pijl 54"/>
                <p:cNvSpPr/>
                <p:nvPr/>
              </p:nvSpPr>
              <p:spPr>
                <a:xfrm flipV="1">
                  <a:off x="508000" y="257175"/>
                  <a:ext cx="2" cy="155576"/>
                </a:xfrm>
                <a:prstGeom prst="line">
                  <a:avLst/>
                </a:prstGeom>
                <a:noFill/>
                <a:ln w="19050" cap="flat">
                  <a:solidFill>
                    <a:srgbClr val="ED6E1C"/>
                  </a:solidFill>
                  <a:prstDash val="solid"/>
                  <a:miter lim="800000"/>
                  <a:tailEnd type="triangle" w="med" len="med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endParaRPr/>
                </a:p>
              </p:txBody>
            </p:sp>
            <p:sp>
              <p:nvSpPr>
                <p:cNvPr id="193" name="Rechte verbindingslijn met pijl 56"/>
                <p:cNvSpPr/>
                <p:nvPr/>
              </p:nvSpPr>
              <p:spPr>
                <a:xfrm>
                  <a:off x="1189040" y="257175"/>
                  <a:ext cx="2" cy="155576"/>
                </a:xfrm>
                <a:prstGeom prst="line">
                  <a:avLst/>
                </a:prstGeom>
                <a:noFill/>
                <a:ln w="19050" cap="flat">
                  <a:solidFill>
                    <a:srgbClr val="ED6E1C"/>
                  </a:solidFill>
                  <a:prstDash val="solid"/>
                  <a:miter lim="800000"/>
                  <a:tailEnd type="triangle" w="med" len="med"/>
                </a:ln>
                <a:effectLst/>
              </p:spPr>
              <p:txBody>
                <a:bodyPr wrap="square" lIns="45718" tIns="45718" rIns="45718" bIns="45718" numCol="1" anchor="t">
                  <a:noAutofit/>
                </a:bodyPr>
                <a:lstStyle/>
                <a:p>
                  <a:endParaRPr/>
                </a:p>
              </p:txBody>
            </p:sp>
          </p:grpSp>
          <p:sp>
            <p:nvSpPr>
              <p:cNvPr id="195" name="Rechte verbindingslijn 62"/>
              <p:cNvSpPr/>
              <p:nvPr/>
            </p:nvSpPr>
            <p:spPr>
              <a:xfrm flipH="1">
                <a:off x="1713231" y="563563"/>
                <a:ext cx="1" cy="3841755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dash"/>
                <a:round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6" name="Rechte verbindingslijn 33803"/>
              <p:cNvSpPr/>
              <p:nvPr/>
            </p:nvSpPr>
            <p:spPr>
              <a:xfrm flipH="1">
                <a:off x="3965101" y="323849"/>
                <a:ext cx="1" cy="3871917"/>
              </a:xfrm>
              <a:prstGeom prst="line">
                <a:avLst/>
              </a:prstGeom>
              <a:noFill/>
              <a:ln w="9525" cap="flat">
                <a:solidFill>
                  <a:srgbClr val="000000"/>
                </a:solidFill>
                <a:prstDash val="dash"/>
                <a:round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197" name="Tekstvak 33805"/>
              <p:cNvSpPr txBox="1"/>
              <p:nvPr/>
            </p:nvSpPr>
            <p:spPr>
              <a:xfrm>
                <a:off x="2225676" y="4098928"/>
                <a:ext cx="1081382" cy="3330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none" lIns="45718" tIns="45718" rIns="45718" bIns="45718" numCol="1" anchor="t">
                <a:spAutoFit/>
              </a:bodyPr>
              <a:lstStyle>
                <a:lvl1pPr>
                  <a:defRPr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lvl1pPr>
              </a:lstStyle>
              <a:p>
                <a:r>
                  <a:t>CENTRAAL</a:t>
                </a:r>
              </a:p>
            </p:txBody>
          </p:sp>
          <p:sp>
            <p:nvSpPr>
              <p:cNvPr id="198" name="Tekstvak 33806"/>
              <p:cNvSpPr txBox="1"/>
              <p:nvPr/>
            </p:nvSpPr>
            <p:spPr>
              <a:xfrm>
                <a:off x="-1" y="4071940"/>
                <a:ext cx="1569724" cy="3330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none" lIns="45718" tIns="45718" rIns="45718" bIns="45718" numCol="1" anchor="t">
                <a:spAutoFit/>
              </a:bodyPr>
              <a:lstStyle>
                <a:lvl1pPr>
                  <a:defRPr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lvl1pPr>
              </a:lstStyle>
              <a:p>
                <a:r>
                  <a:t>ZEEUWS-BREED</a:t>
                </a:r>
              </a:p>
            </p:txBody>
          </p:sp>
          <p:sp>
            <p:nvSpPr>
              <p:cNvPr id="199" name="Tekstvak 33810"/>
              <p:cNvSpPr txBox="1"/>
              <p:nvPr/>
            </p:nvSpPr>
            <p:spPr>
              <a:xfrm>
                <a:off x="4146552" y="4098928"/>
                <a:ext cx="1198584" cy="333087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none" lIns="45718" tIns="45718" rIns="45718" bIns="45718" numCol="1" anchor="t">
                <a:spAutoFit/>
              </a:bodyPr>
              <a:lstStyle>
                <a:lvl1pPr>
                  <a:defRPr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lvl1pPr>
              </a:lstStyle>
              <a:p>
                <a:r>
                  <a:t>REGIONAAL</a:t>
                </a:r>
              </a:p>
            </p:txBody>
          </p:sp>
          <p:sp>
            <p:nvSpPr>
              <p:cNvPr id="200" name="Tekstvak 6"/>
              <p:cNvSpPr txBox="1"/>
              <p:nvPr/>
            </p:nvSpPr>
            <p:spPr>
              <a:xfrm>
                <a:off x="143193" y="2127252"/>
                <a:ext cx="1382714" cy="737998"/>
              </a:xfrm>
              <a:prstGeom prst="rect">
                <a:avLst/>
              </a:prstGeom>
              <a:solidFill>
                <a:srgbClr val="767171"/>
              </a:solidFill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45718" tIns="45718" rIns="45718" bIns="45718" numCol="1" anchor="t">
                <a:spAutoFit/>
              </a:bodyPr>
              <a:lstStyle/>
              <a:p>
                <a:pPr algn="ctr">
                  <a:defRPr sz="1400"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r>
                  <a:t>CONSULTATIEVE </a:t>
                </a:r>
              </a:p>
              <a:p>
                <a:pPr algn="ctr">
                  <a:defRPr sz="1400"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r>
                  <a:t>PSYCHIATRIE</a:t>
                </a:r>
              </a:p>
              <a:p>
                <a:pPr algn="ctr">
                  <a:defRPr sz="1400">
                    <a:solidFill>
                      <a:srgbClr val="FFFFFF"/>
                    </a:solidFill>
                    <a:latin typeface="+mj-lt"/>
                    <a:ea typeface="+mj-ea"/>
                    <a:cs typeface="+mj-cs"/>
                    <a:sym typeface="Calibri"/>
                  </a:defRPr>
                </a:pPr>
                <a:r>
                  <a:t>Adrz/Zorgsaam</a:t>
                </a:r>
              </a:p>
            </p:txBody>
          </p:sp>
          <p:pic>
            <p:nvPicPr>
              <p:cNvPr id="201" name="Afbeelding 5" descr="Afbeelding 5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519681" y="0"/>
                <a:ext cx="1530353" cy="579439"/>
              </a:xfrm>
              <a:prstGeom prst="rect">
                <a:avLst/>
              </a:prstGeom>
              <a:ln w="12700" cap="flat">
                <a:noFill/>
                <a:miter lim="400000"/>
              </a:ln>
              <a:effectLst/>
            </p:spPr>
          </p:pic>
          <p:sp>
            <p:nvSpPr>
              <p:cNvPr id="202" name="Rechte verbindingslijn met pijl 7"/>
              <p:cNvSpPr/>
              <p:nvPr/>
            </p:nvSpPr>
            <p:spPr>
              <a:xfrm flipH="1">
                <a:off x="1791336" y="878839"/>
                <a:ext cx="588649" cy="334013"/>
              </a:xfrm>
              <a:prstGeom prst="line">
                <a:avLst/>
              </a:prstGeom>
              <a:noFill/>
              <a:ln w="38100" cap="flat">
                <a:solidFill>
                  <a:srgbClr val="ED6E1C"/>
                </a:solidFill>
                <a:prstDash val="solid"/>
                <a:miter lim="8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3" name="Rechte verbindingslijn met pijl 13"/>
              <p:cNvSpPr/>
              <p:nvPr/>
            </p:nvSpPr>
            <p:spPr>
              <a:xfrm flipH="1">
                <a:off x="3023716" y="865504"/>
                <a:ext cx="7541" cy="1375930"/>
              </a:xfrm>
              <a:prstGeom prst="line">
                <a:avLst/>
              </a:prstGeom>
              <a:noFill/>
              <a:ln w="38100" cap="flat">
                <a:solidFill>
                  <a:srgbClr val="ED6E1C"/>
                </a:solidFill>
                <a:prstDash val="solid"/>
                <a:miter lim="8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endParaRPr/>
              </a:p>
            </p:txBody>
          </p:sp>
          <p:sp>
            <p:nvSpPr>
              <p:cNvPr id="204" name="Rechte verbindingslijn met pijl 20"/>
              <p:cNvSpPr/>
              <p:nvPr/>
            </p:nvSpPr>
            <p:spPr>
              <a:xfrm>
                <a:off x="2117343" y="1817015"/>
                <a:ext cx="699203" cy="388026"/>
              </a:xfrm>
              <a:prstGeom prst="line">
                <a:avLst/>
              </a:prstGeom>
              <a:noFill/>
              <a:ln w="38100" cap="flat">
                <a:solidFill>
                  <a:srgbClr val="ED6E1C"/>
                </a:solidFill>
                <a:prstDash val="solid"/>
                <a:miter lim="8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endParaRPr/>
              </a:p>
            </p:txBody>
          </p:sp>
        </p:grpSp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Kantoorthema">
  <a:themeElements>
    <a:clrScheme name="Kantoorth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Kantoorthema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Kantoorthema">
  <a:themeElements>
    <a:clrScheme name="Kantoorth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Kantoorthema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Kantoorthema">
  <a:themeElements>
    <a:clrScheme name="Kantoorthem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Kantoorthema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Kantoorth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542</Words>
  <Application>Microsoft Macintosh PowerPoint</Application>
  <PresentationFormat>Diavoorstelling (4:3)</PresentationFormat>
  <Paragraphs>154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11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Emergis Scala Sans</vt:lpstr>
      <vt:lpstr>Helvetica</vt:lpstr>
      <vt:lpstr>Kantoorthema</vt:lpstr>
      <vt:lpstr>1_Kantoorthema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Karin Bonouvrie | Woongraag</cp:lastModifiedBy>
  <cp:revision>1</cp:revision>
  <dcterms:modified xsi:type="dcterms:W3CDTF">2025-10-17T09:43:51Z</dcterms:modified>
</cp:coreProperties>
</file>