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Default Extension="tiff" ContentType="image/tiff"/>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 id="2147483662" r:id="rId2"/>
  </p:sldMasterIdLst>
  <p:notesMasterIdLst>
    <p:notesMasterId r:id="rId16"/>
  </p:notesMasterIdLst>
  <p:handoutMasterIdLst>
    <p:handoutMasterId r:id="rId17"/>
  </p:handoutMasterIdLst>
  <p:sldIdLst>
    <p:sldId id="256" r:id="rId3"/>
    <p:sldId id="258" r:id="rId4"/>
    <p:sldId id="259" r:id="rId5"/>
    <p:sldId id="260" r:id="rId6"/>
    <p:sldId id="261" r:id="rId7"/>
    <p:sldId id="262" r:id="rId8"/>
    <p:sldId id="265" r:id="rId9"/>
    <p:sldId id="263" r:id="rId10"/>
    <p:sldId id="266" r:id="rId11"/>
    <p:sldId id="264" r:id="rId12"/>
    <p:sldId id="401" r:id="rId13"/>
    <p:sldId id="404" r:id="rId14"/>
    <p:sldId id="403" r:id="rId15"/>
  </p:sldIdLst>
  <p:sldSz cx="9144000" cy="5143500" type="screen16x9"/>
  <p:notesSz cx="6669088"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8776"/>
    <p:restoredTop sz="94630"/>
  </p:normalViewPr>
  <p:slideViewPr>
    <p:cSldViewPr snapToGrid="0" snapToObjects="1">
      <p:cViewPr varScale="1">
        <p:scale>
          <a:sx n="182" d="100"/>
          <a:sy n="182" d="100"/>
        </p:scale>
        <p:origin x="-120" y="-48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29EF67B-7FFB-4682-B17F-6F569190D5E1}" type="datetimeFigureOut">
              <a:rPr lang="nl-NL" smtClean="0"/>
              <a:pPr/>
              <a:t>21-05-2019</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1C8414B-7EE1-4FDA-9CA3-7B87F3F19574}" type="slidenum">
              <a:rPr lang="nl-NL" smtClean="0"/>
              <a:pPr/>
              <a:t>‹nr.›</a:t>
            </a:fld>
            <a:endParaRPr lang="nl-NL"/>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8219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42863" y="739775"/>
            <a:ext cx="6583362" cy="3703638"/>
          </a:xfrm>
          <a:prstGeom prst="rect">
            <a:avLst/>
          </a:prstGeom>
        </p:spPr>
        <p:txBody>
          <a:bodyPr/>
          <a:lstStyle/>
          <a:p>
            <a:endParaRPr/>
          </a:p>
        </p:txBody>
      </p:sp>
      <p:sp>
        <p:nvSpPr>
          <p:cNvPr id="136" name="Shape 136"/>
          <p:cNvSpPr>
            <a:spLocks noGrp="1"/>
          </p:cNvSpPr>
          <p:nvPr>
            <p:ph type="body" sz="quarter" idx="1"/>
          </p:nvPr>
        </p:nvSpPr>
        <p:spPr>
          <a:xfrm>
            <a:off x="889212" y="4689515"/>
            <a:ext cx="4890665" cy="4442698"/>
          </a:xfrm>
          <a:prstGeom prst="rect">
            <a:avLst/>
          </a:prstGeom>
        </p:spPr>
        <p:txBody>
          <a:bodyPr/>
          <a:lstStyle/>
          <a:p>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921612"/>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0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0"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1"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102"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1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9"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120"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eldia">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094961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2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9390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8"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44253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Aangepaste indeling">
    <p:spTree>
      <p:nvGrpSpPr>
        <p:cNvPr id="1" name=""/>
        <p:cNvGrpSpPr/>
        <p:nvPr/>
      </p:nvGrpSpPr>
      <p:grpSpPr>
        <a:xfrm>
          <a:off x="0" y="0"/>
          <a:ext cx="0" cy="0"/>
          <a:chOff x="0" y="0"/>
          <a:chExt cx="0" cy="0"/>
        </a:xfrm>
      </p:grpSpPr>
      <p:sp>
        <p:nvSpPr>
          <p:cNvPr id="35" name="Hoofdtekst - niveau één…"/>
          <p:cNvSpPr txBox="1">
            <a:spLocks noGrp="1"/>
          </p:cNvSpPr>
          <p:nvPr>
            <p:ph type="body" sz="quarter"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6" name="Tijdelijke aanduiding voor tekst 8"/>
          <p:cNvSpPr>
            <a:spLocks noGrp="1"/>
          </p:cNvSpPr>
          <p:nvPr>
            <p:ph type="body" sz="quarter" idx="13"/>
          </p:nvPr>
        </p:nvSpPr>
        <p:spPr>
          <a:xfrm>
            <a:off x="628274" y="2091949"/>
            <a:ext cx="3570288" cy="2054226"/>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defRPr>
            </a:pPr>
            <a:endParaRPr/>
          </a:p>
        </p:txBody>
      </p:sp>
      <p:sp>
        <p:nvSpPr>
          <p:cNvPr id="37" name="Tijdelijke aanduiding voor tekst 10"/>
          <p:cNvSpPr>
            <a:spLocks noGrp="1"/>
          </p:cNvSpPr>
          <p:nvPr>
            <p:ph type="body" sz="quarter" idx="14"/>
          </p:nvPr>
        </p:nvSpPr>
        <p:spPr>
          <a:xfrm>
            <a:off x="5042646" y="2092325"/>
            <a:ext cx="3720354" cy="2054225"/>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latin typeface="+mn-lt"/>
                <a:ea typeface="+mn-ea"/>
                <a:cs typeface="+mn-cs"/>
                <a:sym typeface="Calibri"/>
              </a:defRPr>
            </a:pPr>
            <a:endParaRPr/>
          </a:p>
        </p:txBody>
      </p:sp>
      <p:sp>
        <p:nvSpPr>
          <p:cNvPr id="38"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1554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7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Hoofdtekst - niveau één…"/>
          <p:cNvSpPr txBox="1">
            <a:spLocks noGrp="1"/>
          </p:cNvSpPr>
          <p:nvPr>
            <p:ph type="body" sz="quarter" idx="1"/>
          </p:nvPr>
        </p:nvSpPr>
        <p:spPr>
          <a:prstGeom prst="rect">
            <a:avLst/>
          </a:prstGeom>
        </p:spPr>
        <p:txBody>
          <a:bodyPr/>
          <a:lstStyle>
            <a:lvl1pPr>
              <a:defRPr>
                <a:solidFill>
                  <a:srgbClr val="0090D7"/>
                </a:solidFill>
              </a:defRPr>
            </a:lvl1pPr>
            <a:lvl2pPr>
              <a:defRPr>
                <a:solidFill>
                  <a:srgbClr val="0090D7"/>
                </a:solidFill>
              </a:defRPr>
            </a:lvl2pPr>
            <a:lvl3pPr>
              <a:defRPr>
                <a:solidFill>
                  <a:srgbClr val="0090D7"/>
                </a:solidFill>
              </a:defRPr>
            </a:lvl3pPr>
            <a:lvl4pPr>
              <a:defRPr>
                <a:solidFill>
                  <a:srgbClr val="0090D7"/>
                </a:solidFill>
              </a:defRPr>
            </a:lvl4pPr>
            <a:lvl5pP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6" name="Tijdelijke aanduiding voor tekst 8"/>
          <p:cNvSpPr>
            <a:spLocks noGrp="1"/>
          </p:cNvSpPr>
          <p:nvPr>
            <p:ph type="body" sz="quarter" idx="13"/>
          </p:nvPr>
        </p:nvSpPr>
        <p:spPr>
          <a:xfrm>
            <a:off x="628274" y="2091949"/>
            <a:ext cx="3570288" cy="2054226"/>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defRPr>
            </a:pPr>
            <a:endParaRPr/>
          </a:p>
        </p:txBody>
      </p:sp>
      <p:sp>
        <p:nvSpPr>
          <p:cNvPr id="47" name="Tijdelijke aanduiding voor tekst 10"/>
          <p:cNvSpPr>
            <a:spLocks noGrp="1"/>
          </p:cNvSpPr>
          <p:nvPr>
            <p:ph type="body" sz="quarter" idx="14"/>
          </p:nvPr>
        </p:nvSpPr>
        <p:spPr>
          <a:xfrm>
            <a:off x="5042646" y="2092325"/>
            <a:ext cx="3720354" cy="2054225"/>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latin typeface="+mn-lt"/>
                <a:ea typeface="+mn-ea"/>
                <a:cs typeface="+mn-cs"/>
                <a:sym typeface="Calibri"/>
              </a:defRPr>
            </a:pPr>
            <a:endParaRPr/>
          </a:p>
        </p:txBody>
      </p:sp>
      <p:sp>
        <p:nvSpPr>
          <p:cNvPr id="48"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96834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3_Aangepaste indeling">
    <p:spTree>
      <p:nvGrpSpPr>
        <p:cNvPr id="1" name=""/>
        <p:cNvGrpSpPr/>
        <p:nvPr/>
      </p:nvGrpSpPr>
      <p:grpSpPr>
        <a:xfrm>
          <a:off x="0" y="0"/>
          <a:ext cx="0" cy="0"/>
          <a:chOff x="0" y="0"/>
          <a:chExt cx="0" cy="0"/>
        </a:xfrm>
      </p:grpSpPr>
      <p:sp>
        <p:nvSpPr>
          <p:cNvPr id="55" name="Hoofdtekst - niveau één…"/>
          <p:cNvSpPr txBox="1">
            <a:spLocks noGrp="1"/>
          </p:cNvSpPr>
          <p:nvPr>
            <p:ph type="body" sz="quarter" idx="1"/>
          </p:nvPr>
        </p:nvSpPr>
        <p:spPr>
          <a:xfrm>
            <a:off x="276969" y="612489"/>
            <a:ext cx="7589559" cy="80645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6" name="Tijdelijke aanduiding voor tekst 10"/>
          <p:cNvSpPr>
            <a:spLocks noGrp="1"/>
          </p:cNvSpPr>
          <p:nvPr>
            <p:ph type="body" sz="half" idx="13"/>
          </p:nvPr>
        </p:nvSpPr>
        <p:spPr>
          <a:xfrm>
            <a:off x="276224" y="1979704"/>
            <a:ext cx="7589840" cy="2457824"/>
          </a:xfrm>
          <a:prstGeom prst="rect">
            <a:avLst/>
          </a:prstGeom>
        </p:spPr>
        <p:txBody>
          <a:bodyPr/>
          <a:lstStyle/>
          <a:p>
            <a:pPr>
              <a:spcBef>
                <a:spcPts val="300"/>
              </a:spcBef>
              <a:defRPr sz="1400">
                <a:solidFill>
                  <a:srgbClr val="000000"/>
                </a:solidFill>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13747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8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Hoofdtekst - niveau één…"/>
          <p:cNvSpPr txBox="1">
            <a:spLocks noGrp="1"/>
          </p:cNvSpPr>
          <p:nvPr>
            <p:ph type="body" sz="half" idx="1"/>
          </p:nvPr>
        </p:nvSpPr>
        <p:spPr>
          <a:xfrm>
            <a:off x="276225" y="1979704"/>
            <a:ext cx="7589839" cy="2457824"/>
          </a:xfrm>
          <a:prstGeom prst="rect">
            <a:avLst/>
          </a:prstGeom>
        </p:spPr>
        <p:txBody>
          <a:bodyPr/>
          <a:lstStyle>
            <a:lvl1pPr>
              <a:spcBef>
                <a:spcPts val="300"/>
              </a:spcBef>
              <a:defRPr sz="1400">
                <a:solidFill>
                  <a:srgbClr val="000000"/>
                </a:solidFill>
              </a:defRPr>
            </a:lvl1pPr>
            <a:lvl2pPr>
              <a:spcBef>
                <a:spcPts val="300"/>
              </a:spcBef>
              <a:defRPr sz="1400">
                <a:solidFill>
                  <a:srgbClr val="000000"/>
                </a:solidFill>
              </a:defRPr>
            </a:lvl2pPr>
            <a:lvl3pPr>
              <a:spcBef>
                <a:spcPts val="300"/>
              </a:spcBef>
              <a:defRPr sz="1400">
                <a:solidFill>
                  <a:srgbClr val="000000"/>
                </a:solidFill>
              </a:defRPr>
            </a:lvl3pPr>
            <a:lvl4pPr>
              <a:spcBef>
                <a:spcPts val="300"/>
              </a:spcBef>
              <a:defRPr sz="1400">
                <a:solidFill>
                  <a:srgbClr val="000000"/>
                </a:solidFill>
              </a:defRPr>
            </a:lvl4pPr>
            <a:lvl5pPr>
              <a:spcBef>
                <a:spcPts val="300"/>
              </a:spcBef>
              <a:defRPr sz="140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5" name="Tijdelijke aanduiding voor tekst 6"/>
          <p:cNvSpPr>
            <a:spLocks noGrp="1"/>
          </p:cNvSpPr>
          <p:nvPr>
            <p:ph type="body" sz="quarter" idx="13"/>
          </p:nvPr>
        </p:nvSpPr>
        <p:spPr>
          <a:xfrm>
            <a:off x="276969" y="612489"/>
            <a:ext cx="8486031" cy="806451"/>
          </a:xfrm>
          <a:prstGeom prst="rect">
            <a:avLst/>
          </a:prstGeom>
        </p:spPr>
        <p:txBody>
          <a:bodyPr/>
          <a:lstStyle/>
          <a:p>
            <a:pPr>
              <a:defRPr>
                <a:solidFill>
                  <a:srgbClr val="0090D7"/>
                </a:solidFill>
              </a:defRPr>
            </a:pPr>
            <a:endParaRPr/>
          </a:p>
        </p:txBody>
      </p:sp>
      <p:sp>
        <p:nvSpPr>
          <p:cNvPr id="66"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687805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4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Hoofdtekst - niveau één…"/>
          <p:cNvSpPr txBox="1">
            <a:spLocks noGrp="1"/>
          </p:cNvSpPr>
          <p:nvPr>
            <p:ph type="body" sz="quarter" idx="1"/>
          </p:nvPr>
        </p:nvSpPr>
        <p:spPr>
          <a:xfrm>
            <a:off x="0" y="604837"/>
            <a:ext cx="4422775" cy="1576576"/>
          </a:xfrm>
          <a:prstGeom prst="rect">
            <a:avLst/>
          </a:prstGeom>
        </p:spPr>
        <p:txBody>
          <a:bodyPr/>
          <a:lstStyle>
            <a:lvl1pPr algn="ctr"/>
            <a:lvl2pPr marL="783771" indent="-326571" algn="ctr">
              <a:buSzPct val="100000"/>
              <a:buChar char="–"/>
            </a:lvl2pPr>
            <a:lvl3pPr marL="1219200" indent="-304800" algn="ctr">
              <a:buSzPct val="100000"/>
              <a:buChar char="•"/>
            </a:lvl3pPr>
            <a:lvl4pPr marL="1737360" indent="-365760" algn="ctr">
              <a:buSzPct val="100000"/>
              <a:buChar char="–"/>
            </a:lvl4pPr>
            <a:lvl5pPr marL="2194560" indent="-365760" algn="ctr">
              <a:buSzPct val="100000"/>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4166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2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0"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9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3"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21481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5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Hoofdtekst - niveau één…"/>
          <p:cNvSpPr txBox="1">
            <a:spLocks noGrp="1"/>
          </p:cNvSpPr>
          <p:nvPr>
            <p:ph type="body" sz="quarter" idx="1"/>
          </p:nvPr>
        </p:nvSpPr>
        <p:spPr>
          <a:xfrm>
            <a:off x="0" y="604837"/>
            <a:ext cx="4422775" cy="1576576"/>
          </a:xfrm>
          <a:prstGeom prst="rect">
            <a:avLst/>
          </a:prstGeom>
        </p:spPr>
        <p:txBody>
          <a:bodyPr/>
          <a:lstStyle>
            <a:lvl1pPr algn="ctr"/>
            <a:lvl2pPr marL="783771" indent="-326571" algn="ctr">
              <a:buSzPct val="100000"/>
              <a:buChar char="–"/>
            </a:lvl2pPr>
            <a:lvl3pPr marL="1219200" indent="-304800" algn="ctr">
              <a:buSzPct val="100000"/>
              <a:buChar char="•"/>
            </a:lvl3pPr>
            <a:lvl4pPr marL="1737360" indent="-365760" algn="ctr">
              <a:buSzPct val="100000"/>
              <a:buChar char="–"/>
            </a:lvl4pPr>
            <a:lvl5pPr marL="2194560" indent="-365760" algn="ctr">
              <a:buSzPct val="100000"/>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2"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93"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261132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0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0"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1"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102"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8367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6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Hoofdtekst - niveau één…"/>
          <p:cNvSpPr txBox="1">
            <a:spLocks noGrp="1"/>
          </p:cNvSpPr>
          <p:nvPr>
            <p:ph type="body" sz="quarter" idx="1"/>
          </p:nvPr>
        </p:nvSpPr>
        <p:spPr>
          <a:xfrm>
            <a:off x="0" y="604837"/>
            <a:ext cx="4422775" cy="1576576"/>
          </a:xfrm>
          <a:prstGeom prst="rect">
            <a:avLst/>
          </a:prstGeom>
        </p:spPr>
        <p:txBody>
          <a:bodyPr/>
          <a:lstStyle>
            <a:lvl1pPr algn="ctr"/>
            <a:lvl2pPr marL="783771" indent="-326571" algn="ctr">
              <a:buSzPct val="100000"/>
              <a:buChar char="–"/>
            </a:lvl2pPr>
            <a:lvl3pPr marL="1219200" indent="-304800" algn="ctr">
              <a:buSzPct val="100000"/>
              <a:buChar char="•"/>
            </a:lvl3pPr>
            <a:lvl4pPr marL="1737360" indent="-365760" algn="ctr">
              <a:buSzPct val="100000"/>
              <a:buChar char="–"/>
            </a:lvl4pPr>
            <a:lvl5pPr marL="2194560" indent="-365760" algn="ctr">
              <a:buSzPct val="100000"/>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0"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4157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1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9"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120"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098207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2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Hoofdtekst - niveau één…"/>
          <p:cNvSpPr txBox="1">
            <a:spLocks noGrp="1"/>
          </p:cNvSpPr>
          <p:nvPr>
            <p:ph type="body" sz="quarter" idx="1"/>
          </p:nvPr>
        </p:nvSpPr>
        <p:spPr>
          <a:xfrm>
            <a:off x="2489200" y="1643063"/>
            <a:ext cx="4148138" cy="1938337"/>
          </a:xfrm>
          <a:prstGeom prst="rect">
            <a:avLst/>
          </a:prstGeom>
        </p:spPr>
        <p:txBody>
          <a:bodyPr/>
          <a:lstStyle>
            <a:lvl1pPr algn="ctr">
              <a:spcBef>
                <a:spcPts val="800"/>
              </a:spcBef>
              <a:defRPr sz="3400">
                <a:solidFill>
                  <a:srgbClr val="FFFFFF"/>
                </a:solidFill>
              </a:defRPr>
            </a:lvl1pPr>
            <a:lvl2pPr algn="ctr">
              <a:spcBef>
                <a:spcPts val="800"/>
              </a:spcBef>
              <a:defRPr sz="3400">
                <a:solidFill>
                  <a:srgbClr val="FFFFFF"/>
                </a:solidFill>
              </a:defRPr>
            </a:lvl2pPr>
            <a:lvl3pPr algn="ctr">
              <a:spcBef>
                <a:spcPts val="800"/>
              </a:spcBef>
              <a:defRPr sz="3400">
                <a:solidFill>
                  <a:srgbClr val="FFFFFF"/>
                </a:solidFill>
              </a:defRPr>
            </a:lvl3pPr>
            <a:lvl4pPr algn="ctr">
              <a:spcBef>
                <a:spcPts val="800"/>
              </a:spcBef>
              <a:defRPr sz="3400">
                <a:solidFill>
                  <a:srgbClr val="FFFFFF"/>
                </a:solidFill>
              </a:defRPr>
            </a:lvl4pPr>
            <a:lvl5pPr algn="ctr">
              <a:spcBef>
                <a:spcPts val="800"/>
              </a:spcBef>
              <a:defRPr sz="34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28" name="Tijdelijke aanduiding voor tekst 8"/>
          <p:cNvSpPr>
            <a:spLocks noGrp="1"/>
          </p:cNvSpPr>
          <p:nvPr>
            <p:ph type="body" sz="quarter" idx="13"/>
          </p:nvPr>
        </p:nvSpPr>
        <p:spPr>
          <a:xfrm>
            <a:off x="2489200" y="4809075"/>
            <a:ext cx="4148138" cy="334425"/>
          </a:xfrm>
          <a:prstGeom prst="rect">
            <a:avLst/>
          </a:prstGeom>
        </p:spPr>
        <p:txBody>
          <a:bodyPr/>
          <a:lstStyle/>
          <a:p>
            <a:pPr algn="ctr">
              <a:spcBef>
                <a:spcPts val="200"/>
              </a:spcBef>
              <a:defRPr sz="1000">
                <a:solidFill>
                  <a:srgbClr val="FFFFFF"/>
                </a:solidFill>
              </a:defRPr>
            </a:pPr>
            <a:endParaRPr/>
          </a:p>
        </p:txBody>
      </p:sp>
      <p:sp>
        <p:nvSpPr>
          <p:cNvPr id="129"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2004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1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Hoofdtekst - niveau één…"/>
          <p:cNvSpPr txBox="1">
            <a:spLocks noGrp="1"/>
          </p:cNvSpPr>
          <p:nvPr>
            <p:ph type="body" sz="quarter" idx="1"/>
          </p:nvPr>
        </p:nvSpPr>
        <p:spPr>
          <a:xfrm>
            <a:off x="5430837" y="1367477"/>
            <a:ext cx="2884488" cy="1187451"/>
          </a:xfrm>
          <a:prstGeom prst="rect">
            <a:avLst/>
          </a:prstGeom>
        </p:spPr>
        <p:txBody>
          <a:bodyPr/>
          <a:lstStyle>
            <a:lvl1pPr algn="ctr">
              <a:spcBef>
                <a:spcPts val="400"/>
              </a:spcBef>
              <a:defRPr sz="1800">
                <a:solidFill>
                  <a:srgbClr val="FFFFFF"/>
                </a:solidFill>
              </a:defRPr>
            </a:lvl1pPr>
            <a:lvl2pPr marL="640896" indent="-183696" algn="ctr">
              <a:spcBef>
                <a:spcPts val="400"/>
              </a:spcBef>
              <a:buSzPct val="100000"/>
              <a:buChar char="–"/>
              <a:defRPr sz="1800">
                <a:solidFill>
                  <a:srgbClr val="FFFFFF"/>
                </a:solidFill>
              </a:defRPr>
            </a:lvl2pPr>
            <a:lvl3pPr marL="1085850" indent="-171450" algn="ctr">
              <a:spcBef>
                <a:spcPts val="400"/>
              </a:spcBef>
              <a:buSzPct val="100000"/>
              <a:buChar char="•"/>
              <a:defRPr sz="1800">
                <a:solidFill>
                  <a:srgbClr val="FFFFFF"/>
                </a:solidFill>
              </a:defRPr>
            </a:lvl3pPr>
            <a:lvl4pPr marL="1577339" indent="-205739" algn="ctr">
              <a:spcBef>
                <a:spcPts val="400"/>
              </a:spcBef>
              <a:buSzPct val="100000"/>
              <a:buChar char="–"/>
              <a:defRPr sz="1800">
                <a:solidFill>
                  <a:srgbClr val="FFFFFF"/>
                </a:solidFill>
              </a:defRPr>
            </a:lvl4pPr>
            <a:lvl5pPr marL="2034539" indent="-205739" algn="ctr">
              <a:spcBef>
                <a:spcPts val="400"/>
              </a:spcBef>
              <a:buSzPct val="100000"/>
              <a:buChar char="»"/>
              <a:defRPr sz="1800">
                <a:solidFill>
                  <a:srgbClr val="FFFFFF"/>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8" name="Dianummer"/>
          <p:cNvSpPr txBox="1">
            <a:spLocks noGrp="1"/>
          </p:cNvSpPr>
          <p:nvPr>
            <p:ph type="sldNum" sz="quarter" idx="2"/>
          </p:nvPr>
        </p:nvSpPr>
        <p:spPr>
          <a:xfrm>
            <a:off x="5486400" y="4767262"/>
            <a:ext cx="2133600" cy="279401"/>
          </a:xfrm>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7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 name="Hoofdtekst - niveau één…"/>
          <p:cNvSpPr txBox="1">
            <a:spLocks noGrp="1"/>
          </p:cNvSpPr>
          <p:nvPr>
            <p:ph type="body" sz="quarter" idx="1"/>
          </p:nvPr>
        </p:nvSpPr>
        <p:spPr>
          <a:prstGeom prst="rect">
            <a:avLst/>
          </a:prstGeom>
        </p:spPr>
        <p:txBody>
          <a:bodyPr/>
          <a:lstStyle>
            <a:lvl1pPr>
              <a:defRPr>
                <a:solidFill>
                  <a:srgbClr val="0090D7"/>
                </a:solidFill>
              </a:defRPr>
            </a:lvl1pPr>
            <a:lvl2pPr>
              <a:defRPr>
                <a:solidFill>
                  <a:srgbClr val="0090D7"/>
                </a:solidFill>
              </a:defRPr>
            </a:lvl2pPr>
            <a:lvl3pPr>
              <a:defRPr>
                <a:solidFill>
                  <a:srgbClr val="0090D7"/>
                </a:solidFill>
              </a:defRPr>
            </a:lvl3pPr>
            <a:lvl4pPr>
              <a:defRPr>
                <a:solidFill>
                  <a:srgbClr val="0090D7"/>
                </a:solidFill>
              </a:defRPr>
            </a:lvl4pPr>
            <a:lvl5pP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6" name="Tijdelijke aanduiding voor tekst 8"/>
          <p:cNvSpPr>
            <a:spLocks noGrp="1"/>
          </p:cNvSpPr>
          <p:nvPr>
            <p:ph type="body" sz="quarter" idx="13"/>
          </p:nvPr>
        </p:nvSpPr>
        <p:spPr>
          <a:xfrm>
            <a:off x="628274" y="2091949"/>
            <a:ext cx="3570288" cy="2054226"/>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defRPr>
            </a:pPr>
            <a:endParaRPr/>
          </a:p>
        </p:txBody>
      </p:sp>
      <p:sp>
        <p:nvSpPr>
          <p:cNvPr id="47" name="Tijdelijke aanduiding voor tekst 10"/>
          <p:cNvSpPr>
            <a:spLocks noGrp="1"/>
          </p:cNvSpPr>
          <p:nvPr>
            <p:ph type="body" sz="quarter" idx="14"/>
          </p:nvPr>
        </p:nvSpPr>
        <p:spPr>
          <a:xfrm>
            <a:off x="5042646" y="2092325"/>
            <a:ext cx="3720354" cy="2054225"/>
          </a:xfrm>
          <a:prstGeom prst="rect">
            <a:avLst/>
          </a:prstGeom>
        </p:spPr>
        <p:txBody>
          <a:bodyPr/>
          <a:lstStyle/>
          <a:p>
            <a:pPr marL="179387" indent="-179387">
              <a:spcBef>
                <a:spcPts val="200"/>
              </a:spcBef>
              <a:buClr>
                <a:srgbClr val="CD0920"/>
              </a:buClr>
              <a:buSzPct val="100000"/>
              <a:buFont typeface="Arial"/>
              <a:buChar char="•"/>
              <a:defRPr sz="1200" b="0">
                <a:solidFill>
                  <a:srgbClr val="000000"/>
                </a:solidFill>
                <a:latin typeface="+mn-lt"/>
                <a:ea typeface="+mn-ea"/>
                <a:cs typeface="+mn-cs"/>
                <a:sym typeface="Calibri"/>
              </a:defRPr>
            </a:pPr>
            <a:endParaRPr/>
          </a:p>
        </p:txBody>
      </p:sp>
      <p:sp>
        <p:nvSpPr>
          <p:cNvPr id="48"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3_Aangepaste indeling">
    <p:spTree>
      <p:nvGrpSpPr>
        <p:cNvPr id="1" name=""/>
        <p:cNvGrpSpPr/>
        <p:nvPr/>
      </p:nvGrpSpPr>
      <p:grpSpPr>
        <a:xfrm>
          <a:off x="0" y="0"/>
          <a:ext cx="0" cy="0"/>
          <a:chOff x="0" y="0"/>
          <a:chExt cx="0" cy="0"/>
        </a:xfrm>
      </p:grpSpPr>
      <p:sp>
        <p:nvSpPr>
          <p:cNvPr id="55" name="Hoofdtekst - niveau één…"/>
          <p:cNvSpPr txBox="1">
            <a:spLocks noGrp="1"/>
          </p:cNvSpPr>
          <p:nvPr>
            <p:ph type="body" sz="quarter" idx="1"/>
          </p:nvPr>
        </p:nvSpPr>
        <p:spPr>
          <a:xfrm>
            <a:off x="276969" y="612489"/>
            <a:ext cx="7589559" cy="806451"/>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6" name="Tijdelijke aanduiding voor tekst 10"/>
          <p:cNvSpPr>
            <a:spLocks noGrp="1"/>
          </p:cNvSpPr>
          <p:nvPr>
            <p:ph type="body" sz="half" idx="13"/>
          </p:nvPr>
        </p:nvSpPr>
        <p:spPr>
          <a:xfrm>
            <a:off x="276224" y="1979704"/>
            <a:ext cx="7589840" cy="2457824"/>
          </a:xfrm>
          <a:prstGeom prst="rect">
            <a:avLst/>
          </a:prstGeom>
        </p:spPr>
        <p:txBody>
          <a:bodyPr/>
          <a:lstStyle/>
          <a:p>
            <a:pPr>
              <a:spcBef>
                <a:spcPts val="300"/>
              </a:spcBef>
              <a:defRPr sz="1400">
                <a:solidFill>
                  <a:srgbClr val="000000"/>
                </a:solidFill>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8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Hoofdtekst - niveau één…"/>
          <p:cNvSpPr txBox="1">
            <a:spLocks noGrp="1"/>
          </p:cNvSpPr>
          <p:nvPr>
            <p:ph type="body" sz="half" idx="1"/>
          </p:nvPr>
        </p:nvSpPr>
        <p:spPr>
          <a:xfrm>
            <a:off x="276225" y="1979704"/>
            <a:ext cx="7589839" cy="2457824"/>
          </a:xfrm>
          <a:prstGeom prst="rect">
            <a:avLst/>
          </a:prstGeom>
        </p:spPr>
        <p:txBody>
          <a:bodyPr/>
          <a:lstStyle>
            <a:lvl1pPr>
              <a:spcBef>
                <a:spcPts val="300"/>
              </a:spcBef>
              <a:defRPr sz="1400">
                <a:solidFill>
                  <a:srgbClr val="000000"/>
                </a:solidFill>
              </a:defRPr>
            </a:lvl1pPr>
            <a:lvl2pPr>
              <a:spcBef>
                <a:spcPts val="300"/>
              </a:spcBef>
              <a:defRPr sz="1400">
                <a:solidFill>
                  <a:srgbClr val="000000"/>
                </a:solidFill>
              </a:defRPr>
            </a:lvl2pPr>
            <a:lvl3pPr>
              <a:spcBef>
                <a:spcPts val="300"/>
              </a:spcBef>
              <a:defRPr sz="1400">
                <a:solidFill>
                  <a:srgbClr val="000000"/>
                </a:solidFill>
              </a:defRPr>
            </a:lvl3pPr>
            <a:lvl4pPr>
              <a:spcBef>
                <a:spcPts val="300"/>
              </a:spcBef>
              <a:defRPr sz="1400">
                <a:solidFill>
                  <a:srgbClr val="000000"/>
                </a:solidFill>
              </a:defRPr>
            </a:lvl4pPr>
            <a:lvl5pPr>
              <a:spcBef>
                <a:spcPts val="300"/>
              </a:spcBef>
              <a:defRPr sz="1400">
                <a:solidFill>
                  <a:srgbClr val="000000"/>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5" name="Tijdelijke aanduiding voor tekst 6"/>
          <p:cNvSpPr>
            <a:spLocks noGrp="1"/>
          </p:cNvSpPr>
          <p:nvPr>
            <p:ph type="body" sz="quarter" idx="13"/>
          </p:nvPr>
        </p:nvSpPr>
        <p:spPr>
          <a:xfrm>
            <a:off x="276969" y="612489"/>
            <a:ext cx="8486031" cy="806451"/>
          </a:xfrm>
          <a:prstGeom prst="rect">
            <a:avLst/>
          </a:prstGeom>
        </p:spPr>
        <p:txBody>
          <a:bodyPr/>
          <a:lstStyle/>
          <a:p>
            <a:pPr>
              <a:defRPr>
                <a:solidFill>
                  <a:srgbClr val="0090D7"/>
                </a:solidFill>
              </a:defRPr>
            </a:pPr>
            <a:endParaRPr/>
          </a:p>
        </p:txBody>
      </p:sp>
      <p:sp>
        <p:nvSpPr>
          <p:cNvPr id="66"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4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Hoofdtekst - niveau één…"/>
          <p:cNvSpPr txBox="1">
            <a:spLocks noGrp="1"/>
          </p:cNvSpPr>
          <p:nvPr>
            <p:ph type="body" sz="quarter" idx="1"/>
          </p:nvPr>
        </p:nvSpPr>
        <p:spPr>
          <a:xfrm>
            <a:off x="0" y="604837"/>
            <a:ext cx="4422775" cy="1576576"/>
          </a:xfrm>
          <a:prstGeom prst="rect">
            <a:avLst/>
          </a:prstGeom>
        </p:spPr>
        <p:txBody>
          <a:bodyPr/>
          <a:lstStyle>
            <a:lvl1pPr algn="ctr"/>
            <a:lvl2pPr marL="783771" indent="-326571" algn="ctr">
              <a:buSzPct val="100000"/>
              <a:buChar char="–"/>
            </a:lvl2pPr>
            <a:lvl3pPr marL="1219200" indent="-304800" algn="ctr">
              <a:buSzPct val="100000"/>
              <a:buChar char="•"/>
            </a:lvl3pPr>
            <a:lvl4pPr marL="1737360" indent="-365760" algn="ctr">
              <a:buSzPct val="100000"/>
              <a:buChar char="–"/>
            </a:lvl4pPr>
            <a:lvl5pPr marL="2194560" indent="-365760" algn="ctr">
              <a:buSzPct val="100000"/>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9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Hoofdtekst - niveau één…"/>
          <p:cNvSpPr txBox="1">
            <a:spLocks noGrp="1"/>
          </p:cNvSpPr>
          <p:nvPr>
            <p:ph type="body" sz="quarter" idx="1"/>
          </p:nvPr>
        </p:nvSpPr>
        <p:spPr>
          <a:xfrm>
            <a:off x="0" y="604837"/>
            <a:ext cx="4422775" cy="1576576"/>
          </a:xfrm>
          <a:prstGeom prst="rect">
            <a:avLst/>
          </a:prstGeom>
        </p:spPr>
        <p:txBody>
          <a:bodyPr/>
          <a:lstStyle>
            <a:lvl1pPr algn="ctr">
              <a:defRPr>
                <a:solidFill>
                  <a:srgbClr val="0090D7"/>
                </a:solidFill>
              </a:defRPr>
            </a:lvl1pPr>
            <a:lvl2pPr marL="783771" indent="-326571" algn="ctr">
              <a:buSzPct val="100000"/>
              <a:buChar char="–"/>
              <a:defRPr>
                <a:solidFill>
                  <a:srgbClr val="0090D7"/>
                </a:solidFill>
              </a:defRPr>
            </a:lvl2pPr>
            <a:lvl3pPr marL="1219200" indent="-304800" algn="ctr">
              <a:buSzPct val="100000"/>
              <a:buChar char="•"/>
              <a:defRPr>
                <a:solidFill>
                  <a:srgbClr val="0090D7"/>
                </a:solidFill>
              </a:defRPr>
            </a:lvl3pPr>
            <a:lvl4pPr marL="1737360" indent="-365760" algn="ctr">
              <a:buSzPct val="100000"/>
              <a:buChar char="–"/>
              <a:defRPr>
                <a:solidFill>
                  <a:srgbClr val="0090D7"/>
                </a:solidFill>
              </a:defRPr>
            </a:lvl4pPr>
            <a:lvl5pPr marL="2194560" indent="-365760" algn="ctr">
              <a:buSzPct val="100000"/>
              <a:buChar char="»"/>
              <a:defRPr>
                <a:solidFill>
                  <a:srgbClr val="0090D7"/>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3"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5_Aangepaste indeling">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Hoofdtekst - niveau één…"/>
          <p:cNvSpPr txBox="1">
            <a:spLocks noGrp="1"/>
          </p:cNvSpPr>
          <p:nvPr>
            <p:ph type="body" sz="quarter" idx="1"/>
          </p:nvPr>
        </p:nvSpPr>
        <p:spPr>
          <a:xfrm>
            <a:off x="0" y="604837"/>
            <a:ext cx="4422775" cy="1576576"/>
          </a:xfrm>
          <a:prstGeom prst="rect">
            <a:avLst/>
          </a:prstGeom>
        </p:spPr>
        <p:txBody>
          <a:bodyPr/>
          <a:lstStyle>
            <a:lvl1pPr algn="ctr"/>
            <a:lvl2pPr marL="783771" indent="-326571" algn="ctr">
              <a:buSzPct val="100000"/>
              <a:buChar char="–"/>
            </a:lvl2pPr>
            <a:lvl3pPr marL="1219200" indent="-304800" algn="ctr">
              <a:buSzPct val="100000"/>
              <a:buChar char="•"/>
            </a:lvl3pPr>
            <a:lvl4pPr marL="1737360" indent="-365760" algn="ctr">
              <a:buSzPct val="100000"/>
              <a:buChar char="–"/>
            </a:lvl4pPr>
            <a:lvl5pPr marL="2194560" indent="-365760" algn="ctr">
              <a:buSzPct val="100000"/>
              <a:buChar cha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2" name="Tijdelijke aanduiding voor tekst 8"/>
          <p:cNvSpPr>
            <a:spLocks noGrp="1"/>
          </p:cNvSpPr>
          <p:nvPr>
            <p:ph type="body" sz="quarter" idx="13"/>
          </p:nvPr>
        </p:nvSpPr>
        <p:spPr>
          <a:xfrm>
            <a:off x="0" y="2920819"/>
            <a:ext cx="4422775" cy="1643064"/>
          </a:xfrm>
          <a:prstGeom prst="rect">
            <a:avLst/>
          </a:prstGeom>
        </p:spPr>
        <p:txBody>
          <a:bodyPr/>
          <a:lstStyle/>
          <a:p>
            <a:pPr algn="ctr">
              <a:spcBef>
                <a:spcPts val="300"/>
              </a:spcBef>
              <a:defRPr sz="1400" b="0">
                <a:solidFill>
                  <a:srgbClr val="000000"/>
                </a:solidFill>
              </a:defRPr>
            </a:pPr>
            <a:endParaRPr/>
          </a:p>
        </p:txBody>
      </p:sp>
      <p:sp>
        <p:nvSpPr>
          <p:cNvPr id="93" name="Dianumm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Hoofdtekst - niveau één…"/>
          <p:cNvSpPr txBox="1">
            <a:spLocks noGrp="1"/>
          </p:cNvSpPr>
          <p:nvPr>
            <p:ph type="body" idx="1"/>
          </p:nvPr>
        </p:nvSpPr>
        <p:spPr>
          <a:xfrm>
            <a:off x="276969" y="612489"/>
            <a:ext cx="8486031" cy="806451"/>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 name="Dianummer"/>
          <p:cNvSpPr txBox="1">
            <a:spLocks noGrp="1"/>
          </p:cNvSpPr>
          <p:nvPr>
            <p:ph type="sldNum" sz="quarter" idx="2"/>
          </p:nvPr>
        </p:nvSpPr>
        <p:spPr>
          <a:xfrm>
            <a:off x="4488744" y="4835525"/>
            <a:ext cx="203025" cy="177432"/>
          </a:xfrm>
          <a:prstGeom prst="rect">
            <a:avLst/>
          </a:prstGeom>
          <a:ln w="12700">
            <a:miter lim="400000"/>
          </a:ln>
        </p:spPr>
        <p:txBody>
          <a:bodyPr wrap="none" lIns="45719" rIns="45719">
            <a:spAutoFit/>
          </a:bodyPr>
          <a:lstStyle>
            <a:lvl1pPr algn="ctr">
              <a:defRPr sz="700">
                <a:solidFill>
                  <a:srgbClr val="FFFFFF"/>
                </a:solidFill>
                <a:latin typeface="Arial"/>
                <a:ea typeface="Arial"/>
                <a:cs typeface="Arial"/>
                <a:sym typeface="Arial"/>
              </a:defRPr>
            </a:lvl1pPr>
          </a:lstStyle>
          <a:p>
            <a:fld id="{86CB4B4D-7CA3-9044-876B-883B54F8677D}" type="slidenum">
              <a:rPr/>
              <a:pPr/>
              <a:t>‹nr.›</a:t>
            </a:fld>
            <a:endParaRPr/>
          </a:p>
        </p:txBody>
      </p:sp>
      <p:sp>
        <p:nvSpPr>
          <p:cNvPr id="4" name="Titelteks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nchor="ctr"/>
          <a:lstStyle/>
          <a:p>
            <a:r>
              <a:t>Titeltekst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1pPr>
      <a:lvl2pPr marL="342900" marR="0" indent="1143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2pPr>
      <a:lvl3pPr marL="342900" marR="0" indent="5715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3pPr>
      <a:lvl4pPr marL="342900" marR="0" indent="10287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4pPr>
      <a:lvl5pPr marL="342900" marR="0" indent="14859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1pPr>
      <a:lvl2pPr marL="0" marR="0" indent="4572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2pPr>
      <a:lvl3pPr marL="0" marR="0" indent="9144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3pPr>
      <a:lvl4pPr marL="0" marR="0" indent="13716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4pPr>
      <a:lvl5pPr marL="0" marR="0" indent="18288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5pPr>
      <a:lvl6pPr marL="0" marR="0" indent="22860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6pPr>
      <a:lvl7pPr marL="0" marR="0" indent="27432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7pPr>
      <a:lvl8pPr marL="0" marR="0" indent="32004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8pPr>
      <a:lvl9pPr marL="0" marR="0" indent="36576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Hoofdtekst - niveau één…"/>
          <p:cNvSpPr txBox="1">
            <a:spLocks noGrp="1"/>
          </p:cNvSpPr>
          <p:nvPr>
            <p:ph type="body" idx="1"/>
          </p:nvPr>
        </p:nvSpPr>
        <p:spPr>
          <a:xfrm>
            <a:off x="276969" y="612489"/>
            <a:ext cx="8486031" cy="806451"/>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 name="Dianummer"/>
          <p:cNvSpPr txBox="1">
            <a:spLocks noGrp="1"/>
          </p:cNvSpPr>
          <p:nvPr>
            <p:ph type="sldNum" sz="quarter" idx="2"/>
          </p:nvPr>
        </p:nvSpPr>
        <p:spPr>
          <a:xfrm>
            <a:off x="4488744" y="4835525"/>
            <a:ext cx="203025" cy="177432"/>
          </a:xfrm>
          <a:prstGeom prst="rect">
            <a:avLst/>
          </a:prstGeom>
          <a:ln w="12700">
            <a:miter lim="400000"/>
          </a:ln>
        </p:spPr>
        <p:txBody>
          <a:bodyPr wrap="none" lIns="45719" rIns="45719">
            <a:spAutoFit/>
          </a:bodyPr>
          <a:lstStyle>
            <a:lvl1pPr algn="ctr">
              <a:defRPr sz="700">
                <a:solidFill>
                  <a:srgbClr val="FFFFFF"/>
                </a:solidFill>
                <a:latin typeface="Arial"/>
                <a:ea typeface="Arial"/>
                <a:cs typeface="Arial"/>
                <a:sym typeface="Arial"/>
              </a:defRPr>
            </a:lvl1pPr>
          </a:lstStyle>
          <a:p>
            <a:fld id="{86CB4B4D-7CA3-9044-876B-883B54F8677D}" type="slidenum">
              <a:rPr/>
              <a:pPr/>
              <a:t>‹nr.›</a:t>
            </a:fld>
            <a:endParaRPr/>
          </a:p>
        </p:txBody>
      </p:sp>
      <p:sp>
        <p:nvSpPr>
          <p:cNvPr id="4" name="Titelteks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nchor="ctr"/>
          <a:lstStyle/>
          <a:p>
            <a:r>
              <a:t>Titeltekst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73808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1pPr>
      <a:lvl2pPr marL="342900" marR="0" indent="1143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2pPr>
      <a:lvl3pPr marL="342900" marR="0" indent="5715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3pPr>
      <a:lvl4pPr marL="342900" marR="0" indent="10287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4pPr>
      <a:lvl5pPr marL="342900" marR="0" indent="1485900" algn="l" defTabSz="457200" rtl="0" latinLnBrk="0">
        <a:lnSpc>
          <a:spcPct val="100000"/>
        </a:lnSpc>
        <a:spcBef>
          <a:spcPts val="700"/>
        </a:spcBef>
        <a:spcAft>
          <a:spcPts val="0"/>
        </a:spcAft>
        <a:buClrTx/>
        <a:buSzTx/>
        <a:buFontTx/>
        <a:buNone/>
        <a:tabLst/>
        <a:defRPr sz="3200" b="1" i="0" u="none" strike="noStrike" cap="none" spc="0" baseline="0">
          <a:ln>
            <a:noFill/>
          </a:ln>
          <a:solidFill>
            <a:srgbClr val="E30613"/>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Tx/>
        <a:buChar char="•"/>
        <a:tabLst/>
        <a:defRPr sz="3200" b="1" i="0" u="none" strike="noStrike" cap="none" spc="0" baseline="0">
          <a:ln>
            <a:noFill/>
          </a:ln>
          <a:solidFill>
            <a:srgbClr val="E30613"/>
          </a:solidFill>
          <a:uFillTx/>
          <a:latin typeface="Arial"/>
          <a:ea typeface="Arial"/>
          <a:cs typeface="Arial"/>
          <a:sym typeface="Arial"/>
        </a:defRPr>
      </a:lvl9pPr>
    </p:bodyStyle>
    <p:otherStyle>
      <a:lvl1pPr marL="0" marR="0" indent="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1pPr>
      <a:lvl2pPr marL="0" marR="0" indent="4572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2pPr>
      <a:lvl3pPr marL="0" marR="0" indent="9144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3pPr>
      <a:lvl4pPr marL="0" marR="0" indent="13716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4pPr>
      <a:lvl5pPr marL="0" marR="0" indent="18288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5pPr>
      <a:lvl6pPr marL="0" marR="0" indent="22860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6pPr>
      <a:lvl7pPr marL="0" marR="0" indent="27432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7pPr>
      <a:lvl8pPr marL="0" marR="0" indent="32004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8pPr>
      <a:lvl9pPr marL="0" marR="0" indent="3657600" algn="ctr" defTabSz="457200" rtl="0" latinLnBrk="0">
        <a:lnSpc>
          <a:spcPct val="100000"/>
        </a:lnSpc>
        <a:spcBef>
          <a:spcPts val="0"/>
        </a:spcBef>
        <a:spcAft>
          <a:spcPts val="0"/>
        </a:spcAft>
        <a:buClrTx/>
        <a:buSzTx/>
        <a:buFontTx/>
        <a:buNone/>
        <a:tabLst/>
        <a:defRPr sz="7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mailto:m.bindels@karakter.com" TargetMode="Externa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ment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 name="Rechthoek 4"/>
          <p:cNvSpPr/>
          <p:nvPr/>
        </p:nvSpPr>
        <p:spPr>
          <a:xfrm>
            <a:off x="5430837" y="1225550"/>
            <a:ext cx="2884488" cy="2339975"/>
          </a:xfrm>
          <a:prstGeom prst="rect">
            <a:avLst/>
          </a:prstGeom>
          <a:ln w="12700">
            <a:solidFill>
              <a:schemeClr val="accent6"/>
            </a:solidFill>
            <a:prstDash val="sysDot"/>
          </a:ln>
        </p:spPr>
        <p:txBody>
          <a:bodyPr lIns="45719" rIns="45719" anchor="ctr"/>
          <a:lstStyle/>
          <a:p>
            <a:pPr algn="ctr">
              <a:defRPr>
                <a:solidFill>
                  <a:srgbClr val="FFFFFF"/>
                </a:solidFill>
              </a:defRPr>
            </a:pPr>
            <a:endParaRPr/>
          </a:p>
        </p:txBody>
      </p:sp>
      <p:sp>
        <p:nvSpPr>
          <p:cNvPr id="139" name="Tijdelijke aanduiding voor tekst 6"/>
          <p:cNvSpPr txBox="1">
            <a:spLocks noGrp="1"/>
          </p:cNvSpPr>
          <p:nvPr>
            <p:ph type="body" sz="quarter" idx="1"/>
          </p:nvPr>
        </p:nvSpPr>
        <p:spPr>
          <a:xfrm>
            <a:off x="5430836" y="1219499"/>
            <a:ext cx="2989537" cy="2346026"/>
          </a:xfrm>
          <a:prstGeom prst="rect">
            <a:avLst/>
          </a:prstGeom>
        </p:spPr>
        <p:txBody>
          <a:bodyPr>
            <a:noAutofit/>
          </a:bodyPr>
          <a:lstStyle/>
          <a:p>
            <a:pPr marL="253745" indent="-253745" defTabSz="338327">
              <a:spcBef>
                <a:spcPts val="300"/>
              </a:spcBef>
              <a:defRPr sz="1332"/>
            </a:pPr>
            <a:r>
              <a:rPr lang="nl-NL" sz="2800" dirty="0" smtClean="0"/>
              <a:t>IHT JEUGD</a:t>
            </a:r>
            <a:endParaRPr sz="2800" dirty="0"/>
          </a:p>
          <a:p>
            <a:pPr marL="253745" indent="-253745" defTabSz="338327">
              <a:spcBef>
                <a:spcPts val="300"/>
              </a:spcBef>
              <a:defRPr sz="1332"/>
            </a:pPr>
            <a:endParaRPr lang="en-US" sz="1600" dirty="0" smtClean="0"/>
          </a:p>
          <a:p>
            <a:pPr marL="253745" indent="-253745" defTabSz="338327">
              <a:spcBef>
                <a:spcPts val="300"/>
              </a:spcBef>
              <a:defRPr sz="1332"/>
            </a:pPr>
            <a:endParaRPr lang="en-US" sz="1600" dirty="0"/>
          </a:p>
          <a:p>
            <a:pPr marL="253745" indent="-253745" algn="l" defTabSz="338327">
              <a:spcBef>
                <a:spcPts val="300"/>
              </a:spcBef>
              <a:defRPr sz="1332" i="1"/>
            </a:pPr>
            <a:r>
              <a:rPr lang="en-US" sz="1600" b="0" dirty="0"/>
              <a:t>07-03-2019</a:t>
            </a:r>
          </a:p>
          <a:p>
            <a:pPr marL="253745" indent="-253745" algn="l" defTabSz="338327">
              <a:spcBef>
                <a:spcPts val="300"/>
              </a:spcBef>
              <a:defRPr sz="1332" i="1"/>
            </a:pPr>
            <a:endParaRPr lang="nl-NL" sz="1400" b="0" dirty="0" smtClean="0"/>
          </a:p>
          <a:p>
            <a:pPr marL="253745" indent="-253745" algn="l" defTabSz="338327">
              <a:spcBef>
                <a:spcPts val="300"/>
              </a:spcBef>
              <a:defRPr sz="1332" i="1"/>
            </a:pPr>
            <a:r>
              <a:rPr lang="nl-NL" sz="1400" b="0" dirty="0" smtClean="0"/>
              <a:t>Martine Bindels, gezinsbehandelaar</a:t>
            </a:r>
          </a:p>
          <a:p>
            <a:pPr marL="253745" indent="-253745" algn="l" defTabSz="338327">
              <a:spcBef>
                <a:spcPts val="300"/>
              </a:spcBef>
              <a:defRPr sz="1332" i="1"/>
            </a:pPr>
            <a:r>
              <a:rPr lang="nl-NL" sz="1400" b="0" dirty="0" smtClean="0"/>
              <a:t>Carla Triepels, GZ-psycholoog</a:t>
            </a:r>
            <a:endParaRPr sz="1400" b="0" dirty="0"/>
          </a:p>
          <a:p>
            <a:pPr marL="253745" indent="-253745" algn="l" defTabSz="338327">
              <a:spcBef>
                <a:spcPts val="300"/>
              </a:spcBef>
              <a:defRPr sz="1332" i="1"/>
            </a:pPr>
            <a:endParaRPr sz="1600" b="0" dirty="0"/>
          </a:p>
        </p:txBody>
      </p:sp>
      <p:sp>
        <p:nvSpPr>
          <p:cNvPr id="140" name="Boog 7"/>
          <p:cNvSpPr/>
          <p:nvPr/>
        </p:nvSpPr>
        <p:spPr>
          <a:xfrm rot="8111107">
            <a:off x="4811517" y="3753933"/>
            <a:ext cx="1458923" cy="583670"/>
          </a:xfrm>
          <a:custGeom>
            <a:avLst/>
            <a:gdLst/>
            <a:ahLst/>
            <a:cxnLst>
              <a:cxn ang="0">
                <a:pos x="wd2" y="hd2"/>
              </a:cxn>
              <a:cxn ang="5400000">
                <a:pos x="wd2" y="hd2"/>
              </a:cxn>
              <a:cxn ang="10800000">
                <a:pos x="wd2" y="hd2"/>
              </a:cxn>
              <a:cxn ang="16200000">
                <a:pos x="wd2" y="hd2"/>
              </a:cxn>
            </a:cxnLst>
            <a:rect l="0" t="0" r="r" b="b"/>
            <a:pathLst>
              <a:path w="21600" h="18944" extrusionOk="0">
                <a:moveTo>
                  <a:pt x="0" y="7849"/>
                </a:moveTo>
                <a:lnTo>
                  <a:pt x="0" y="7849"/>
                </a:lnTo>
                <a:cubicBezTo>
                  <a:pt x="4346" y="-1414"/>
                  <a:pt x="12090" y="-2656"/>
                  <a:pt x="17297" y="5075"/>
                </a:cubicBezTo>
                <a:cubicBezTo>
                  <a:pt x="19656" y="8578"/>
                  <a:pt x="21192" y="13526"/>
                  <a:pt x="21600" y="18944"/>
                </a:cubicBezTo>
              </a:path>
            </a:pathLst>
          </a:custGeom>
          <a:ln w="12700">
            <a:solidFill>
              <a:schemeClr val="accent6"/>
            </a:solidFill>
            <a:prstDash val="sysDot"/>
          </a:ln>
        </p:spPr>
        <p:txBody>
          <a:bodyPr lIns="45719" rIns="45719" anchor="ctr"/>
          <a:lstStyle/>
          <a:p>
            <a:pPr algn="ctr"/>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 name="Tijdelijke aanduiding voor tekst 1"/>
          <p:cNvSpPr txBox="1">
            <a:spLocks noGrp="1"/>
          </p:cNvSpPr>
          <p:nvPr>
            <p:ph type="body" sz="quarter" idx="1"/>
          </p:nvPr>
        </p:nvSpPr>
        <p:spPr>
          <a:xfrm>
            <a:off x="276970" y="612489"/>
            <a:ext cx="7589557" cy="806451"/>
          </a:xfrm>
          <a:prstGeom prst="rect">
            <a:avLst/>
          </a:prstGeom>
        </p:spPr>
        <p:txBody>
          <a:bodyPr/>
          <a:lstStyle/>
          <a:p>
            <a:r>
              <a:rPr lang="nl-NL" dirty="0" smtClean="0"/>
              <a:t>Werkwijze – u</a:t>
            </a:r>
            <a:r>
              <a:rPr dirty="0" err="1" smtClean="0"/>
              <a:t>itgangspunten</a:t>
            </a:r>
            <a:r>
              <a:rPr lang="nl-NL" dirty="0" smtClean="0"/>
              <a:t> </a:t>
            </a:r>
            <a:endParaRPr dirty="0"/>
          </a:p>
        </p:txBody>
      </p:sp>
      <p:sp>
        <p:nvSpPr>
          <p:cNvPr id="175" name="Tijdelijke aanduiding voor tekst 2"/>
          <p:cNvSpPr>
            <a:spLocks noGrp="1"/>
          </p:cNvSpPr>
          <p:nvPr>
            <p:ph type="body" idx="13"/>
          </p:nvPr>
        </p:nvSpPr>
        <p:spPr>
          <a:xfrm>
            <a:off x="276969" y="1243583"/>
            <a:ext cx="7589840" cy="368365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noAutofit/>
          </a:bodyPr>
          <a:lstStyle/>
          <a:p>
            <a:pPr marL="336042" indent="-336042" defTabSz="448055">
              <a:spcBef>
                <a:spcPts val="300"/>
              </a:spcBef>
              <a:buSzPct val="100000"/>
              <a:buFont typeface="Arial"/>
              <a:buChar char="•"/>
              <a:defRPr sz="1372">
                <a:solidFill>
                  <a:srgbClr val="000000"/>
                </a:solidFill>
              </a:defRPr>
            </a:pPr>
            <a:r>
              <a:rPr lang="nl-NL" sz="1400" dirty="0">
                <a:latin typeface="Arial" panose="020B0604020202020204" pitchFamily="34" charset="0"/>
                <a:cs typeface="Arial" panose="020B0604020202020204" pitchFamily="34" charset="0"/>
              </a:rPr>
              <a:t>Let niet alleen op symptomen, maar vooral ook op de interactie</a:t>
            </a:r>
          </a:p>
          <a:p>
            <a:pPr marL="336042" indent="-336042" defTabSz="448055">
              <a:spcBef>
                <a:spcPts val="300"/>
              </a:spcBef>
              <a:buSzPct val="100000"/>
              <a:buFont typeface="Arial"/>
              <a:buChar char="•"/>
              <a:defRPr sz="1372">
                <a:solidFill>
                  <a:srgbClr val="000000"/>
                </a:solidFill>
              </a:defRPr>
            </a:pPr>
            <a:r>
              <a:rPr sz="1400" dirty="0" smtClean="0">
                <a:latin typeface="Arial" panose="020B0604020202020204" pitchFamily="34" charset="0"/>
                <a:cs typeface="Arial" panose="020B0604020202020204" pitchFamily="34" charset="0"/>
              </a:rPr>
              <a:t>Is </a:t>
            </a:r>
            <a:r>
              <a:rPr sz="1400" dirty="0" err="1">
                <a:latin typeface="Arial" panose="020B0604020202020204" pitchFamily="34" charset="0"/>
                <a:cs typeface="Arial" panose="020B0604020202020204" pitchFamily="34" charset="0"/>
              </a:rPr>
              <a:t>er</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sprake</a:t>
            </a:r>
            <a:r>
              <a:rPr sz="1400" dirty="0">
                <a:latin typeface="Arial" panose="020B0604020202020204" pitchFamily="34" charset="0"/>
                <a:cs typeface="Arial" panose="020B0604020202020204" pitchFamily="34" charset="0"/>
              </a:rPr>
              <a:t> van </a:t>
            </a:r>
            <a:r>
              <a:rPr sz="1400" dirty="0" err="1">
                <a:latin typeface="Arial" panose="020B0604020202020204" pitchFamily="34" charset="0"/>
                <a:cs typeface="Arial" panose="020B0604020202020204" pitchFamily="34" charset="0"/>
              </a:rPr>
              <a:t>een</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klanttypische</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relatie</a:t>
            </a:r>
            <a:r>
              <a:rPr sz="1400" dirty="0">
                <a:latin typeface="Arial" panose="020B0604020202020204" pitchFamily="34" charset="0"/>
                <a:cs typeface="Arial" panose="020B0604020202020204" pitchFamily="34" charset="0"/>
              </a:rPr>
              <a:t>?</a:t>
            </a: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a:latin typeface="Arial" panose="020B0604020202020204" pitchFamily="34" charset="0"/>
                <a:cs typeface="Arial" panose="020B0604020202020204" pitchFamily="34" charset="0"/>
              </a:rPr>
              <a:t>Werken</a:t>
            </a:r>
            <a:r>
              <a:rPr sz="1400" dirty="0">
                <a:latin typeface="Arial" panose="020B0604020202020204" pitchFamily="34" charset="0"/>
                <a:cs typeface="Arial" panose="020B0604020202020204" pitchFamily="34" charset="0"/>
              </a:rPr>
              <a:t> we </a:t>
            </a:r>
            <a:r>
              <a:rPr sz="1400" dirty="0" err="1">
                <a:latin typeface="Arial" panose="020B0604020202020204" pitchFamily="34" charset="0"/>
                <a:cs typeface="Arial" panose="020B0604020202020204" pitchFamily="34" charset="0"/>
              </a:rPr>
              <a:t>aan</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dezelfde</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doelen</a:t>
            </a:r>
            <a:r>
              <a:rPr sz="1400" dirty="0">
                <a:latin typeface="Arial" panose="020B0604020202020204" pitchFamily="34" charset="0"/>
                <a:cs typeface="Arial" panose="020B0604020202020204" pitchFamily="34" charset="0"/>
              </a:rPr>
              <a:t> met </a:t>
            </a:r>
            <a:r>
              <a:rPr sz="1400" dirty="0" err="1">
                <a:latin typeface="Arial" panose="020B0604020202020204" pitchFamily="34" charset="0"/>
                <a:cs typeface="Arial" panose="020B0604020202020204" pitchFamily="34" charset="0"/>
              </a:rPr>
              <a:t>dezelfde</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middelen</a:t>
            </a:r>
            <a:r>
              <a:rPr sz="1400" dirty="0">
                <a:latin typeface="Arial" panose="020B0604020202020204" pitchFamily="34" charset="0"/>
                <a:cs typeface="Arial" panose="020B0604020202020204" pitchFamily="34" charset="0"/>
              </a:rPr>
              <a:t>?</a:t>
            </a:r>
          </a:p>
          <a:p>
            <a:pPr marL="336042" indent="-336042" defTabSz="448055">
              <a:spcBef>
                <a:spcPts val="300"/>
              </a:spcBef>
              <a:buSzPct val="100000"/>
              <a:buFont typeface="Arial"/>
              <a:buChar char="•"/>
              <a:defRPr sz="1372">
                <a:solidFill>
                  <a:srgbClr val="000000"/>
                </a:solidFill>
              </a:defRPr>
            </a:pPr>
            <a:r>
              <a:rPr sz="1400" dirty="0" err="1" smtClean="0">
                <a:latin typeface="Arial" panose="020B0604020202020204" pitchFamily="34" charset="0"/>
                <a:cs typeface="Arial" panose="020B0604020202020204" pitchFamily="34" charset="0"/>
              </a:rPr>
              <a:t>Werk</a:t>
            </a:r>
            <a:r>
              <a:rPr sz="1400" dirty="0" smtClean="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systemisch</a:t>
            </a:r>
            <a:r>
              <a:rPr sz="1400" dirty="0">
                <a:latin typeface="Arial" panose="020B0604020202020204" pitchFamily="34" charset="0"/>
                <a:cs typeface="Arial" panose="020B0604020202020204" pitchFamily="34" charset="0"/>
              </a:rPr>
              <a:t>: </a:t>
            </a: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a:latin typeface="Arial" panose="020B0604020202020204" pitchFamily="34" charset="0"/>
                <a:cs typeface="Arial" panose="020B0604020202020204" pitchFamily="34" charset="0"/>
              </a:rPr>
              <a:t>rol</a:t>
            </a:r>
            <a:r>
              <a:rPr sz="1400" dirty="0">
                <a:latin typeface="Arial" panose="020B0604020202020204" pitchFamily="34" charset="0"/>
                <a:cs typeface="Arial" panose="020B0604020202020204" pitchFamily="34" charset="0"/>
              </a:rPr>
              <a:t> van </a:t>
            </a:r>
            <a:r>
              <a:rPr sz="1400" dirty="0" err="1">
                <a:latin typeface="Arial" panose="020B0604020202020204" pitchFamily="34" charset="0"/>
                <a:cs typeface="Arial" panose="020B0604020202020204" pitchFamily="34" charset="0"/>
              </a:rPr>
              <a:t>ouders</a:t>
            </a:r>
            <a:r>
              <a:rPr sz="1400" dirty="0">
                <a:latin typeface="Arial" panose="020B0604020202020204" pitchFamily="34" charset="0"/>
                <a:cs typeface="Arial" panose="020B0604020202020204" pitchFamily="34" charset="0"/>
              </a:rPr>
              <a:t> is van </a:t>
            </a:r>
            <a:r>
              <a:rPr sz="1400" dirty="0" err="1">
                <a:latin typeface="Arial" panose="020B0604020202020204" pitchFamily="34" charset="0"/>
                <a:cs typeface="Arial" panose="020B0604020202020204" pitchFamily="34" charset="0"/>
              </a:rPr>
              <a:t>cruciaal</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belang</a:t>
            </a:r>
            <a:r>
              <a:rPr sz="1400" dirty="0">
                <a:latin typeface="Arial" panose="020B0604020202020204" pitchFamily="34" charset="0"/>
                <a:cs typeface="Arial" panose="020B0604020202020204" pitchFamily="34" charset="0"/>
              </a:rPr>
              <a:t> </a:t>
            </a:r>
            <a:endParaRPr lang="nl-NL" sz="1400" dirty="0" smtClean="0">
              <a:latin typeface="Arial" panose="020B0604020202020204" pitchFamily="34" charset="0"/>
              <a:cs typeface="Arial" panose="020B0604020202020204" pitchFamily="34" charset="0"/>
            </a:endParaRP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smtClean="0">
                <a:latin typeface="Arial" panose="020B0604020202020204" pitchFamily="34" charset="0"/>
                <a:cs typeface="Arial" panose="020B0604020202020204" pitchFamily="34" charset="0"/>
              </a:rPr>
              <a:t>rol</a:t>
            </a:r>
            <a:r>
              <a:rPr sz="1400" dirty="0" smtClean="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van school, </a:t>
            </a:r>
            <a:r>
              <a:rPr sz="1400" dirty="0" err="1">
                <a:latin typeface="Arial" panose="020B0604020202020204" pitchFamily="34" charset="0"/>
                <a:cs typeface="Arial" panose="020B0604020202020204" pitchFamily="34" charset="0"/>
              </a:rPr>
              <a:t>vrienden</a:t>
            </a:r>
            <a:r>
              <a:rPr sz="1400" dirty="0">
                <a:latin typeface="Arial" panose="020B0604020202020204" pitchFamily="34" charset="0"/>
                <a:cs typeface="Arial" panose="020B0604020202020204" pitchFamily="34" charset="0"/>
              </a:rPr>
              <a:t>, et </a:t>
            </a:r>
            <a:r>
              <a:rPr sz="1400" dirty="0" smtClean="0">
                <a:latin typeface="Arial" panose="020B0604020202020204" pitchFamily="34" charset="0"/>
                <a:cs typeface="Arial" panose="020B0604020202020204" pitchFamily="34" charset="0"/>
              </a:rPr>
              <a:t>cetera</a:t>
            </a:r>
            <a:endParaRPr sz="1400" dirty="0">
              <a:latin typeface="Arial" panose="020B0604020202020204" pitchFamily="34" charset="0"/>
              <a:cs typeface="Arial" panose="020B0604020202020204" pitchFamily="34" charset="0"/>
            </a:endParaRP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a:latin typeface="Arial" panose="020B0604020202020204" pitchFamily="34" charset="0"/>
                <a:cs typeface="Arial" panose="020B0604020202020204" pitchFamily="34" charset="0"/>
              </a:rPr>
              <a:t>samenwerking</a:t>
            </a:r>
            <a:r>
              <a:rPr sz="1400" dirty="0">
                <a:latin typeface="Arial" panose="020B0604020202020204" pitchFamily="34" charset="0"/>
                <a:cs typeface="Arial" panose="020B0604020202020204" pitchFamily="34" charset="0"/>
              </a:rPr>
              <a:t> op </a:t>
            </a:r>
            <a:r>
              <a:rPr sz="1400" dirty="0" err="1">
                <a:latin typeface="Arial" panose="020B0604020202020204" pitchFamily="34" charset="0"/>
                <a:cs typeface="Arial" panose="020B0604020202020204" pitchFamily="34" charset="0"/>
              </a:rPr>
              <a:t>alle</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fronten</a:t>
            </a:r>
            <a:r>
              <a:rPr sz="1400" dirty="0">
                <a:latin typeface="Arial" panose="020B0604020202020204" pitchFamily="34" charset="0"/>
                <a:cs typeface="Arial" panose="020B0604020202020204" pitchFamily="34" charset="0"/>
              </a:rPr>
              <a:t> (intern &amp; extern)</a:t>
            </a:r>
          </a:p>
          <a:p>
            <a:pPr marL="336042" indent="-336042" defTabSz="448055">
              <a:spcBef>
                <a:spcPts val="300"/>
              </a:spcBef>
              <a:buSzPct val="100000"/>
              <a:buFont typeface="Arial"/>
              <a:buChar char="•"/>
              <a:defRPr sz="1372">
                <a:solidFill>
                  <a:srgbClr val="000000"/>
                </a:solidFill>
              </a:defRPr>
            </a:pPr>
            <a:r>
              <a:rPr sz="1400" dirty="0" err="1">
                <a:latin typeface="Arial" panose="020B0604020202020204" pitchFamily="34" charset="0"/>
                <a:cs typeface="Arial" panose="020B0604020202020204" pitchFamily="34" charset="0"/>
              </a:rPr>
              <a:t>Werk</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systematisch</a:t>
            </a:r>
            <a:r>
              <a:rPr sz="1400" dirty="0">
                <a:latin typeface="Arial" panose="020B0604020202020204" pitchFamily="34" charset="0"/>
                <a:cs typeface="Arial" panose="020B0604020202020204" pitchFamily="34" charset="0"/>
              </a:rPr>
              <a:t>: </a:t>
            </a: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a:latin typeface="Arial" panose="020B0604020202020204" pitchFamily="34" charset="0"/>
                <a:cs typeface="Arial" panose="020B0604020202020204" pitchFamily="34" charset="0"/>
              </a:rPr>
              <a:t>focus op </a:t>
            </a:r>
            <a:r>
              <a:rPr sz="1400" i="1" dirty="0" err="1">
                <a:latin typeface="Arial" panose="020B0604020202020204" pitchFamily="34" charset="0"/>
                <a:cs typeface="Arial" panose="020B0604020202020204" pitchFamily="34" charset="0"/>
              </a:rPr>
              <a:t>één</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overkoepelend</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doel</a:t>
            </a:r>
            <a:r>
              <a:rPr sz="1400" dirty="0">
                <a:latin typeface="Arial" panose="020B0604020202020204" pitchFamily="34" charset="0"/>
                <a:cs typeface="Arial" panose="020B0604020202020204" pitchFamily="34" charset="0"/>
              </a:rPr>
              <a:t> en </a:t>
            </a:r>
            <a:r>
              <a:rPr sz="1400" dirty="0" err="1">
                <a:latin typeface="Arial" panose="020B0604020202020204" pitchFamily="34" charset="0"/>
                <a:cs typeface="Arial" panose="020B0604020202020204" pitchFamily="34" charset="0"/>
              </a:rPr>
              <a:t>haalbare</a:t>
            </a:r>
            <a:r>
              <a:rPr sz="1400" dirty="0">
                <a:latin typeface="Arial" panose="020B0604020202020204" pitchFamily="34" charset="0"/>
                <a:cs typeface="Arial" panose="020B0604020202020204" pitchFamily="34" charset="0"/>
              </a:rPr>
              <a:t> </a:t>
            </a:r>
            <a:r>
              <a:rPr sz="1400" i="1" dirty="0" err="1">
                <a:latin typeface="Arial" panose="020B0604020202020204" pitchFamily="34" charset="0"/>
                <a:cs typeface="Arial" panose="020B0604020202020204" pitchFamily="34" charset="0"/>
              </a:rPr>
              <a:t>resultaten</a:t>
            </a:r>
            <a:endParaRPr sz="1400" dirty="0">
              <a:latin typeface="Arial" panose="020B0604020202020204" pitchFamily="34" charset="0"/>
              <a:cs typeface="Arial" panose="020B0604020202020204" pitchFamily="34" charset="0"/>
            </a:endParaRP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a:latin typeface="Arial" panose="020B0604020202020204" pitchFamily="34" charset="0"/>
                <a:cs typeface="Arial" panose="020B0604020202020204" pitchFamily="34" charset="0"/>
              </a:rPr>
              <a:t>wat </a:t>
            </a:r>
            <a:r>
              <a:rPr sz="1400" dirty="0" err="1">
                <a:latin typeface="Arial" panose="020B0604020202020204" pitchFamily="34" charset="0"/>
                <a:cs typeface="Arial" panose="020B0604020202020204" pitchFamily="34" charset="0"/>
              </a:rPr>
              <a:t>niet</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werkt</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moet</a:t>
            </a:r>
            <a:r>
              <a:rPr sz="1400" dirty="0">
                <a:latin typeface="Arial" panose="020B0604020202020204" pitchFamily="34" charset="0"/>
                <a:cs typeface="Arial" panose="020B0604020202020204" pitchFamily="34" charset="0"/>
              </a:rPr>
              <a:t> je </a:t>
            </a:r>
            <a:r>
              <a:rPr sz="1400" dirty="0" err="1">
                <a:latin typeface="Arial" panose="020B0604020202020204" pitchFamily="34" charset="0"/>
                <a:cs typeface="Arial" panose="020B0604020202020204" pitchFamily="34" charset="0"/>
              </a:rPr>
              <a:t>niet</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doen</a:t>
            </a:r>
            <a:endParaRPr sz="1400" dirty="0">
              <a:latin typeface="Arial" panose="020B0604020202020204" pitchFamily="34" charset="0"/>
              <a:cs typeface="Arial" panose="020B0604020202020204" pitchFamily="34" charset="0"/>
            </a:endParaRPr>
          </a:p>
          <a:p>
            <a:pPr marL="336042" indent="-336042" defTabSz="448055">
              <a:spcBef>
                <a:spcPts val="300"/>
              </a:spcBef>
              <a:buSzPct val="100000"/>
              <a:buFont typeface="Arial"/>
              <a:buChar char="•"/>
              <a:defRPr sz="1372">
                <a:solidFill>
                  <a:srgbClr val="000000"/>
                </a:solidFill>
              </a:defRPr>
            </a:pPr>
            <a:r>
              <a:rPr sz="1400" dirty="0" err="1" smtClean="0">
                <a:latin typeface="Arial" panose="020B0604020202020204" pitchFamily="34" charset="0"/>
                <a:cs typeface="Arial" panose="020B0604020202020204" pitchFamily="34" charset="0"/>
              </a:rPr>
              <a:t>Grenzen</a:t>
            </a:r>
            <a:r>
              <a:rPr sz="1400" dirty="0" smtClean="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stellen</a:t>
            </a:r>
            <a:endParaRPr sz="1400" dirty="0">
              <a:latin typeface="Arial" panose="020B0604020202020204" pitchFamily="34" charset="0"/>
              <a:cs typeface="Arial" panose="020B0604020202020204" pitchFamily="34" charset="0"/>
            </a:endParaRP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a:latin typeface="Arial" panose="020B0604020202020204" pitchFamily="34" charset="0"/>
                <a:cs typeface="Arial" panose="020B0604020202020204" pitchFamily="34" charset="0"/>
              </a:rPr>
              <a:t>Zelfbeschadigend</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gedrag</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als</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uiting</a:t>
            </a:r>
            <a:r>
              <a:rPr sz="1400" dirty="0">
                <a:latin typeface="Arial" panose="020B0604020202020204" pitchFamily="34" charset="0"/>
                <a:cs typeface="Arial" panose="020B0604020202020204" pitchFamily="34" charset="0"/>
              </a:rPr>
              <a:t> van </a:t>
            </a:r>
            <a:r>
              <a:rPr sz="1400" dirty="0" err="1">
                <a:latin typeface="Arial" panose="020B0604020202020204" pitchFamily="34" charset="0"/>
                <a:cs typeface="Arial" panose="020B0604020202020204" pitchFamily="34" charset="0"/>
              </a:rPr>
              <a:t>zelfbepalend</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gedrag</a:t>
            </a:r>
            <a:endParaRPr sz="1400" dirty="0">
              <a:latin typeface="Arial" panose="020B0604020202020204" pitchFamily="34" charset="0"/>
              <a:cs typeface="Arial" panose="020B0604020202020204" pitchFamily="34" charset="0"/>
            </a:endParaRPr>
          </a:p>
          <a:p>
            <a:pPr marL="728091" lvl="1" indent="-280035" defTabSz="448055">
              <a:spcBef>
                <a:spcPts val="300"/>
              </a:spcBef>
              <a:buSzPct val="100000"/>
              <a:buFont typeface="Arial"/>
              <a:buChar char="•"/>
              <a:defRPr sz="1372" b="0">
                <a:solidFill>
                  <a:srgbClr val="000000"/>
                </a:solidFill>
                <a:latin typeface="+mn-lt"/>
                <a:ea typeface="+mn-ea"/>
                <a:cs typeface="+mn-cs"/>
                <a:sym typeface="Calibri"/>
              </a:defRPr>
            </a:pPr>
            <a:r>
              <a:rPr sz="1400" dirty="0" err="1">
                <a:latin typeface="Arial" panose="020B0604020202020204" pitchFamily="34" charset="0"/>
                <a:cs typeface="Arial" panose="020B0604020202020204" pitchFamily="34" charset="0"/>
              </a:rPr>
              <a:t>Opnameverzoek</a:t>
            </a:r>
            <a:r>
              <a:rPr sz="1400" dirty="0">
                <a:latin typeface="Arial" panose="020B0604020202020204" pitchFamily="34" charset="0"/>
                <a:cs typeface="Arial" panose="020B0604020202020204" pitchFamily="34" charset="0"/>
              </a:rPr>
              <a:t> mag </a:t>
            </a:r>
            <a:r>
              <a:rPr sz="1400" dirty="0" err="1">
                <a:latin typeface="Arial" panose="020B0604020202020204" pitchFamily="34" charset="0"/>
                <a:cs typeface="Arial" panose="020B0604020202020204" pitchFamily="34" charset="0"/>
              </a:rPr>
              <a:t>geweigerd</a:t>
            </a:r>
            <a:r>
              <a:rPr sz="1400" dirty="0">
                <a:latin typeface="Arial" panose="020B0604020202020204" pitchFamily="34" charset="0"/>
                <a:cs typeface="Arial" panose="020B0604020202020204" pitchFamily="34" charset="0"/>
              </a:rPr>
              <a:t> </a:t>
            </a:r>
            <a:r>
              <a:rPr sz="1400" dirty="0" err="1">
                <a:latin typeface="Arial" panose="020B0604020202020204" pitchFamily="34" charset="0"/>
                <a:cs typeface="Arial" panose="020B0604020202020204" pitchFamily="34" charset="0"/>
              </a:rPr>
              <a:t>worden</a:t>
            </a:r>
            <a:endParaRPr sz="1400" dirty="0">
              <a:latin typeface="Arial" panose="020B0604020202020204" pitchFamily="34" charset="0"/>
              <a:cs typeface="Arial" panose="020B0604020202020204" pitchFamily="34" charset="0"/>
            </a:endParaRPr>
          </a:p>
        </p:txBody>
      </p:sp>
      <p:sp>
        <p:nvSpPr>
          <p:cNvPr id="176" name="Tijdelijke aanduiding voor dianummer 3"/>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
          </p:nvPr>
        </p:nvSpPr>
        <p:spPr/>
        <p:txBody>
          <a:bodyPr/>
          <a:lstStyle/>
          <a:p>
            <a:r>
              <a:rPr lang="nl-NL" dirty="0"/>
              <a:t>Werkwijze </a:t>
            </a:r>
            <a:r>
              <a:rPr lang="nl-NL" dirty="0" smtClean="0"/>
              <a:t>- inhoud behandeling</a:t>
            </a:r>
            <a:endParaRPr lang="nl-NL" dirty="0"/>
          </a:p>
        </p:txBody>
      </p:sp>
      <p:sp>
        <p:nvSpPr>
          <p:cNvPr id="3" name="Tijdelijke aanduiding voor tekst 2"/>
          <p:cNvSpPr>
            <a:spLocks noGrp="1"/>
          </p:cNvSpPr>
          <p:nvPr>
            <p:ph type="body" sz="half" idx="13"/>
          </p:nvPr>
        </p:nvSpPr>
        <p:spPr/>
        <p:txBody>
          <a:bodyPr>
            <a:normAutofit/>
          </a:bodyPr>
          <a:lstStyle/>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Veiligheid</a:t>
            </a:r>
          </a:p>
          <a:p>
            <a:pPr>
              <a:spcBef>
                <a:spcPts val="300"/>
              </a:spcBef>
              <a:buFont typeface="Wingdings" panose="05000000000000000000" pitchFamily="2" charset="2"/>
              <a:buChar char="§"/>
              <a:defRPr sz="1400">
                <a:solidFill>
                  <a:srgbClr val="000000"/>
                </a:solidFill>
              </a:defRPr>
            </a:pPr>
            <a:r>
              <a:rPr lang="nl-NL" sz="1600" b="0" dirty="0">
                <a:solidFill>
                  <a:schemeClr val="tx1"/>
                </a:solidFill>
              </a:rPr>
              <a:t>Tot motivatie komen voor behandeling</a:t>
            </a:r>
          </a:p>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Overeenstemming over verwachtingen</a:t>
            </a:r>
          </a:p>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Analyse </a:t>
            </a:r>
            <a:r>
              <a:rPr lang="nl-NL" sz="1600" b="0" dirty="0">
                <a:solidFill>
                  <a:schemeClr val="tx1"/>
                </a:solidFill>
              </a:rPr>
              <a:t>op behandeldoelen o.a. signaleringsplan, </a:t>
            </a:r>
            <a:r>
              <a:rPr lang="nl-NL" sz="1600" b="0" dirty="0" err="1">
                <a:solidFill>
                  <a:schemeClr val="tx1"/>
                </a:solidFill>
              </a:rPr>
              <a:t>daginvulling</a:t>
            </a:r>
            <a:r>
              <a:rPr lang="nl-NL" sz="1600" b="0" dirty="0">
                <a:solidFill>
                  <a:schemeClr val="tx1"/>
                </a:solidFill>
              </a:rPr>
              <a:t>/ </a:t>
            </a:r>
            <a:r>
              <a:rPr lang="nl-NL" sz="1600" b="0" dirty="0" err="1">
                <a:solidFill>
                  <a:schemeClr val="tx1"/>
                </a:solidFill>
              </a:rPr>
              <a:t>dagstructuur</a:t>
            </a:r>
            <a:r>
              <a:rPr lang="nl-NL" sz="1600" b="0" dirty="0">
                <a:solidFill>
                  <a:schemeClr val="tx1"/>
                </a:solidFill>
              </a:rPr>
              <a:t>, samenwerking/vertrouwen en communicatie tussen gezinsleden</a:t>
            </a:r>
          </a:p>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Acceptatie </a:t>
            </a:r>
            <a:r>
              <a:rPr lang="nl-NL" sz="1600" b="0" dirty="0">
                <a:solidFill>
                  <a:schemeClr val="tx1"/>
                </a:solidFill>
              </a:rPr>
              <a:t>van bestaande </a:t>
            </a:r>
            <a:r>
              <a:rPr lang="nl-NL" sz="1600" b="0" dirty="0" smtClean="0">
                <a:solidFill>
                  <a:schemeClr val="tx1"/>
                </a:solidFill>
              </a:rPr>
              <a:t>problematiek</a:t>
            </a:r>
          </a:p>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Herstel </a:t>
            </a:r>
            <a:r>
              <a:rPr lang="nl-NL" sz="1600" b="0" dirty="0">
                <a:solidFill>
                  <a:schemeClr val="tx1"/>
                </a:solidFill>
              </a:rPr>
              <a:t>vertrouwen, communicatie en hiërarchie binnen </a:t>
            </a:r>
            <a:r>
              <a:rPr lang="nl-NL" sz="1600" b="0" dirty="0" smtClean="0">
                <a:solidFill>
                  <a:schemeClr val="tx1"/>
                </a:solidFill>
              </a:rPr>
              <a:t>gezin</a:t>
            </a:r>
          </a:p>
          <a:p>
            <a:pPr>
              <a:spcBef>
                <a:spcPts val="300"/>
              </a:spcBef>
              <a:buFont typeface="Wingdings" panose="05000000000000000000" pitchFamily="2" charset="2"/>
              <a:buChar char="§"/>
              <a:defRPr sz="1400">
                <a:solidFill>
                  <a:srgbClr val="000000"/>
                </a:solidFill>
              </a:defRPr>
            </a:pPr>
            <a:r>
              <a:rPr lang="nl-NL" sz="1600" b="0" dirty="0" smtClean="0">
                <a:solidFill>
                  <a:schemeClr val="tx1"/>
                </a:solidFill>
              </a:rPr>
              <a:t>Hervatting </a:t>
            </a:r>
            <a:r>
              <a:rPr lang="nl-NL" sz="1600" b="0" dirty="0">
                <a:solidFill>
                  <a:schemeClr val="tx1"/>
                </a:solidFill>
              </a:rPr>
              <a:t>sociaal-maatschappelijke taken</a:t>
            </a:r>
          </a:p>
          <a:p>
            <a:endParaRPr lang="nl-NL"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9794092"/>
      </p:ext>
    </p:extLst>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
          </p:nvPr>
        </p:nvSpPr>
        <p:spPr/>
        <p:txBody>
          <a:bodyPr/>
          <a:lstStyle/>
          <a:p>
            <a:r>
              <a:rPr lang="nl-NL" dirty="0" smtClean="0"/>
              <a:t>Casus </a:t>
            </a:r>
            <a:endParaRPr lang="nl-NL" dirty="0"/>
          </a:p>
        </p:txBody>
      </p:sp>
      <p:sp>
        <p:nvSpPr>
          <p:cNvPr id="3" name="Tijdelijke aanduiding voor tekst 2"/>
          <p:cNvSpPr>
            <a:spLocks noGrp="1"/>
          </p:cNvSpPr>
          <p:nvPr>
            <p:ph type="body" sz="half" idx="13"/>
          </p:nvPr>
        </p:nvSpPr>
        <p:spPr>
          <a:xfrm>
            <a:off x="276224" y="1611712"/>
            <a:ext cx="7589840" cy="2825816"/>
          </a:xfrm>
        </p:spPr>
        <p:txBody>
          <a:bodyPr>
            <a:normAutofit fontScale="92500" lnSpcReduction="10000"/>
          </a:bodyPr>
          <a:lstStyle/>
          <a:p>
            <a:pPr>
              <a:buFont typeface="Wingdings" panose="05000000000000000000" pitchFamily="2" charset="2"/>
              <a:buChar char="§"/>
            </a:pPr>
            <a:r>
              <a:rPr lang="nl-NL" sz="1700" b="0" dirty="0" smtClean="0">
                <a:solidFill>
                  <a:schemeClr val="tx1"/>
                </a:solidFill>
              </a:rPr>
              <a:t>Thijs, 18 jaar</a:t>
            </a:r>
          </a:p>
          <a:p>
            <a:pPr>
              <a:buFont typeface="Wingdings" panose="05000000000000000000" pitchFamily="2" charset="2"/>
              <a:buChar char="§"/>
            </a:pPr>
            <a:r>
              <a:rPr lang="nl-NL" sz="1700" b="0" dirty="0" smtClean="0">
                <a:solidFill>
                  <a:schemeClr val="tx1"/>
                </a:solidFill>
              </a:rPr>
              <a:t>Uitval op regulier onderwijs</a:t>
            </a:r>
          </a:p>
          <a:p>
            <a:pPr>
              <a:buFont typeface="Wingdings" panose="05000000000000000000" pitchFamily="2" charset="2"/>
              <a:buChar char="§"/>
            </a:pPr>
            <a:r>
              <a:rPr lang="nl-NL" sz="1700" b="0" dirty="0" smtClean="0">
                <a:solidFill>
                  <a:schemeClr val="tx1"/>
                </a:solidFill>
              </a:rPr>
              <a:t>Vermijdende persoonlijkheid</a:t>
            </a:r>
          </a:p>
          <a:p>
            <a:pPr>
              <a:buFont typeface="Wingdings" panose="05000000000000000000" pitchFamily="2" charset="2"/>
              <a:buChar char="§"/>
            </a:pPr>
            <a:r>
              <a:rPr lang="nl-NL" sz="1700" b="0" dirty="0" err="1" smtClean="0">
                <a:solidFill>
                  <a:schemeClr val="tx1"/>
                </a:solidFill>
              </a:rPr>
              <a:t>Overbetrokken</a:t>
            </a:r>
            <a:r>
              <a:rPr lang="nl-NL" sz="1700" b="0" dirty="0" smtClean="0">
                <a:solidFill>
                  <a:schemeClr val="tx1"/>
                </a:solidFill>
              </a:rPr>
              <a:t> moeder, afwezige vader, ouders gescheiden</a:t>
            </a:r>
          </a:p>
          <a:p>
            <a:pPr>
              <a:buFont typeface="Wingdings" panose="05000000000000000000" pitchFamily="2" charset="2"/>
              <a:buChar char="§"/>
            </a:pPr>
            <a:r>
              <a:rPr lang="nl-NL" sz="1700" b="0" dirty="0">
                <a:solidFill>
                  <a:schemeClr val="tx1"/>
                </a:solidFill>
              </a:rPr>
              <a:t>Breuk in contact en vertrouwen met moeder</a:t>
            </a:r>
          </a:p>
          <a:p>
            <a:pPr>
              <a:buFont typeface="Wingdings" panose="05000000000000000000" pitchFamily="2" charset="2"/>
              <a:buChar char="§"/>
            </a:pPr>
            <a:r>
              <a:rPr lang="nl-NL" sz="1700" b="0" dirty="0" smtClean="0">
                <a:solidFill>
                  <a:schemeClr val="tx1"/>
                </a:solidFill>
              </a:rPr>
              <a:t>Depressieve klachten en suïcidaliteit</a:t>
            </a:r>
          </a:p>
          <a:p>
            <a:pPr>
              <a:buFont typeface="Wingdings" panose="05000000000000000000" pitchFamily="2" charset="2"/>
              <a:buChar char="§"/>
            </a:pPr>
            <a:r>
              <a:rPr lang="nl-NL" sz="1700" b="0" dirty="0" smtClean="0">
                <a:solidFill>
                  <a:schemeClr val="tx1"/>
                </a:solidFill>
              </a:rPr>
              <a:t>Samenwerking met samenwerkingsverband (alternatief voor onderwijs)</a:t>
            </a:r>
          </a:p>
          <a:p>
            <a:pPr>
              <a:buFont typeface="Wingdings" panose="05000000000000000000" pitchFamily="2" charset="2"/>
              <a:buChar char="§"/>
            </a:pPr>
            <a:r>
              <a:rPr lang="nl-NL" sz="1700" b="0" dirty="0" smtClean="0">
                <a:solidFill>
                  <a:schemeClr val="tx1"/>
                </a:solidFill>
              </a:rPr>
              <a:t>Samenwerking met sociaal wijkteam</a:t>
            </a:r>
          </a:p>
          <a:p>
            <a:pPr>
              <a:buFont typeface="Wingdings" panose="05000000000000000000" pitchFamily="2" charset="2"/>
              <a:buChar char="§"/>
            </a:pPr>
            <a:r>
              <a:rPr lang="nl-NL" sz="1700" b="0" dirty="0" smtClean="0">
                <a:solidFill>
                  <a:schemeClr val="tx1"/>
                </a:solidFill>
              </a:rPr>
              <a:t>Overdracht naar langdurige ambulante zorg</a:t>
            </a:r>
          </a:p>
          <a:p>
            <a:pPr>
              <a:buFont typeface="Wingdings" panose="05000000000000000000" pitchFamily="2" charset="2"/>
              <a:buChar char="§"/>
            </a:pPr>
            <a:endParaRPr lang="nl-NL" sz="1600" dirty="0" smtClean="0">
              <a:solidFill>
                <a:schemeClr val="tx1"/>
              </a:solidFill>
            </a:endParaRPr>
          </a:p>
          <a:p>
            <a:pPr>
              <a:buFont typeface="Wingdings" panose="05000000000000000000" pitchFamily="2" charset="2"/>
              <a:buChar char="§"/>
            </a:pPr>
            <a:endParaRPr lang="nl-NL" sz="1600" dirty="0" smtClean="0">
              <a:solidFill>
                <a:schemeClr val="tx1"/>
              </a:solidFill>
            </a:endParaRPr>
          </a:p>
          <a:p>
            <a:pPr>
              <a:buFont typeface="Wingdings" panose="05000000000000000000" pitchFamily="2" charset="2"/>
              <a:buChar char="§"/>
            </a:pPr>
            <a:endParaRPr lang="nl-NL" sz="1800" dirty="0" smtClean="0">
              <a:solidFill>
                <a:schemeClr val="tx1"/>
              </a:solidFill>
            </a:endParaRPr>
          </a:p>
          <a:p>
            <a:pPr>
              <a:buFont typeface="Wingdings" panose="05000000000000000000" pitchFamily="2" charset="2"/>
              <a:buChar char="§"/>
            </a:pPr>
            <a:endParaRPr lang="nl-NL" sz="1800" dirty="0" smtClean="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16134"/>
      </p:ext>
    </p:extLst>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 name="Tijdelijke aanduiding voor voettekst 2"/>
          <p:cNvSpPr txBox="1"/>
          <p:nvPr/>
        </p:nvSpPr>
        <p:spPr>
          <a:xfrm>
            <a:off x="0" y="4813300"/>
            <a:ext cx="1493838" cy="17743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spAutoFit/>
          </a:bodyPr>
          <a:lstStyle>
            <a:lvl1pPr algn="ctr">
              <a:defRPr sz="700">
                <a:solidFill>
                  <a:srgbClr val="E30613"/>
                </a:solidFill>
                <a:latin typeface="Arial"/>
                <a:ea typeface="Arial"/>
                <a:cs typeface="Arial"/>
                <a:sym typeface="Arial"/>
              </a:defRPr>
            </a:lvl1pPr>
          </a:lstStyle>
          <a:p>
            <a:r>
              <a:t>www.karakter.com</a:t>
            </a:r>
          </a:p>
        </p:txBody>
      </p:sp>
      <p:sp>
        <p:nvSpPr>
          <p:cNvPr id="339" name="Tijdelijke aanduiding voor tekst 6"/>
          <p:cNvSpPr txBox="1">
            <a:spLocks noGrp="1"/>
          </p:cNvSpPr>
          <p:nvPr>
            <p:ph type="body" sz="quarter" idx="1"/>
          </p:nvPr>
        </p:nvSpPr>
        <p:spPr>
          <a:xfrm>
            <a:off x="2489200" y="1643063"/>
            <a:ext cx="4148138" cy="1938337"/>
          </a:xfrm>
          <a:prstGeom prst="rect">
            <a:avLst/>
          </a:prstGeom>
        </p:spPr>
        <p:txBody>
          <a:bodyPr/>
          <a:lstStyle/>
          <a:p>
            <a:r>
              <a:rPr dirty="0" err="1"/>
              <a:t>Hartelijk</a:t>
            </a:r>
            <a:endParaRPr dirty="0"/>
          </a:p>
          <a:p>
            <a:r>
              <a:rPr lang="nl-NL" dirty="0" smtClean="0"/>
              <a:t>d</a:t>
            </a:r>
            <a:r>
              <a:rPr dirty="0" err="1" smtClean="0"/>
              <a:t>ank</a:t>
            </a:r>
            <a:r>
              <a:rPr dirty="0" smtClean="0"/>
              <a:t> </a:t>
            </a:r>
            <a:r>
              <a:rPr dirty="0" err="1"/>
              <a:t>voor</a:t>
            </a:r>
            <a:r>
              <a:rPr dirty="0"/>
              <a:t> </a:t>
            </a:r>
            <a:r>
              <a:rPr dirty="0" err="1"/>
              <a:t>jullie</a:t>
            </a:r>
            <a:endParaRPr dirty="0"/>
          </a:p>
          <a:p>
            <a:r>
              <a:rPr lang="nl-NL" dirty="0" smtClean="0"/>
              <a:t>aandacht</a:t>
            </a:r>
            <a:endParaRPr dirty="0"/>
          </a:p>
        </p:txBody>
      </p:sp>
      <p:sp>
        <p:nvSpPr>
          <p:cNvPr id="340" name="Tijdelijke aanduiding voor tekst 7"/>
          <p:cNvSpPr>
            <a:spLocks noGrp="1"/>
          </p:cNvSpPr>
          <p:nvPr>
            <p:ph type="body" idx="13"/>
          </p:nvPr>
        </p:nvSpPr>
        <p:spPr>
          <a:xfrm>
            <a:off x="2489200" y="4808537"/>
            <a:ext cx="4148138" cy="334963"/>
          </a:xfrm>
          <a:prstGeom prst="rect">
            <a:avLst/>
          </a:prstGeom>
        </p:spPr>
        <p:txBody>
          <a:bodyPr/>
          <a:lstStyle/>
          <a:p>
            <a:pPr algn="ctr">
              <a:spcBef>
                <a:spcPts val="200"/>
              </a:spcBef>
              <a:defRPr sz="1000">
                <a:solidFill>
                  <a:srgbClr val="FFFFFF"/>
                </a:solidFill>
              </a:defRPr>
            </a:pPr>
            <a:r>
              <a:rPr lang="nl-NL" dirty="0" smtClean="0">
                <a:hlinkClick r:id="rId2"/>
              </a:rPr>
              <a:t>m.bindels@karakter.com</a:t>
            </a:r>
            <a:r>
              <a:rPr lang="nl-NL" dirty="0" smtClean="0"/>
              <a:t> / c.triepels@karakter.com</a:t>
            </a:r>
            <a:endParaRPr dirty="0"/>
          </a:p>
        </p:txBody>
      </p:sp>
      <p:sp>
        <p:nvSpPr>
          <p:cNvPr id="342" name="Tijdelijke aanduiding voor dianummer 3"/>
          <p:cNvSpPr txBox="1">
            <a:spLocks noGrp="1"/>
          </p:cNvSpPr>
          <p:nvPr>
            <p:ph type="sldNum" sz="quarter" idx="4294967295"/>
          </p:nvPr>
        </p:nvSpPr>
        <p:spPr>
          <a:xfrm>
            <a:off x="7866151" y="4813300"/>
            <a:ext cx="203025"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13</a:t>
            </a:fld>
            <a:endParaRPr dirty="0"/>
          </a:p>
        </p:txBody>
      </p:sp>
      <p:sp>
        <p:nvSpPr>
          <p:cNvPr id="343" name="Rechthoek 8"/>
          <p:cNvSpPr/>
          <p:nvPr/>
        </p:nvSpPr>
        <p:spPr>
          <a:xfrm>
            <a:off x="2503488" y="1473200"/>
            <a:ext cx="4133851" cy="2339975"/>
          </a:xfrm>
          <a:prstGeom prst="rect">
            <a:avLst/>
          </a:prstGeom>
          <a:ln w="12700">
            <a:solidFill>
              <a:srgbClr val="FFFFFF"/>
            </a:solidFill>
            <a:prstDash val="sysDot"/>
          </a:ln>
        </p:spPr>
        <p:txBody>
          <a:bodyPr lIns="45719" rIns="45719" anchor="ctr"/>
          <a:lstStyle/>
          <a:p>
            <a:pPr algn="ctr">
              <a:defRPr>
                <a:solidFill>
                  <a:srgbClr val="FFFFFF"/>
                </a:solidFill>
              </a:defRPr>
            </a:pPr>
            <a:endParaRPr>
              <a:solidFill>
                <a:srgbClr val="FFFFFF"/>
              </a:solidFill>
            </a:endParaRPr>
          </a:p>
        </p:txBody>
      </p:sp>
      <p:sp>
        <p:nvSpPr>
          <p:cNvPr id="344" name="Boog 9"/>
          <p:cNvSpPr/>
          <p:nvPr/>
        </p:nvSpPr>
        <p:spPr>
          <a:xfrm rot="8111107">
            <a:off x="6671294" y="1753914"/>
            <a:ext cx="1497117" cy="690664"/>
          </a:xfrm>
          <a:custGeom>
            <a:avLst/>
            <a:gdLst/>
            <a:ahLst/>
            <a:cxnLst>
              <a:cxn ang="0">
                <a:pos x="wd2" y="hd2"/>
              </a:cxn>
              <a:cxn ang="5400000">
                <a:pos x="wd2" y="hd2"/>
              </a:cxn>
              <a:cxn ang="10800000">
                <a:pos x="wd2" y="hd2"/>
              </a:cxn>
              <a:cxn ang="16200000">
                <a:pos x="wd2" y="hd2"/>
              </a:cxn>
            </a:cxnLst>
            <a:rect l="0" t="0" r="r" b="b"/>
            <a:pathLst>
              <a:path w="21600" h="18757" extrusionOk="0">
                <a:moveTo>
                  <a:pt x="0" y="8810"/>
                </a:moveTo>
                <a:lnTo>
                  <a:pt x="0" y="8810"/>
                </a:lnTo>
                <a:cubicBezTo>
                  <a:pt x="3862" y="-687"/>
                  <a:pt x="11341" y="-2843"/>
                  <a:pt x="16705" y="3995"/>
                </a:cubicBezTo>
                <a:cubicBezTo>
                  <a:pt x="19436" y="7478"/>
                  <a:pt x="21213" y="12836"/>
                  <a:pt x="21600" y="18757"/>
                </a:cubicBezTo>
              </a:path>
            </a:pathLst>
          </a:custGeom>
          <a:ln w="12700">
            <a:solidFill>
              <a:srgbClr val="FFFFFF"/>
            </a:solidFill>
            <a:prstDash val="sysDot"/>
          </a:ln>
        </p:spPr>
        <p:txBody>
          <a:bodyPr lIns="45719" rIns="45719" anchor="ctr"/>
          <a:lstStyle/>
          <a:p>
            <a:pPr algn="ctr"/>
            <a:endParaRPr/>
          </a:p>
        </p:txBody>
      </p:sp>
      <p:pic>
        <p:nvPicPr>
          <p:cNvPr id="345" name="Afbeelding 10" descr="Afbeelding 10"/>
          <p:cNvPicPr>
            <a:picLocks noChangeAspect="1"/>
          </p:cNvPicPr>
          <p:nvPr/>
        </p:nvPicPr>
        <p:blipFill>
          <a:blip r:embed="rId3">
            <a:extLst/>
          </a:blip>
          <a:stretch>
            <a:fillRect/>
          </a:stretch>
        </p:blipFill>
        <p:spPr>
          <a:xfrm>
            <a:off x="7713663" y="1092200"/>
            <a:ext cx="508001" cy="508000"/>
          </a:xfrm>
          <a:prstGeom prst="rect">
            <a:avLst/>
          </a:prstGeom>
          <a:ln w="12700">
            <a:miter lim="400000"/>
          </a:ln>
        </p:spPr>
      </p:pic>
      <p:sp>
        <p:nvSpPr>
          <p:cNvPr id="346" name="p.herpers@karakter.com"/>
          <p:cNvSpPr txBox="1"/>
          <p:nvPr/>
        </p:nvSpPr>
        <p:spPr>
          <a:xfrm>
            <a:off x="3684483" y="4769888"/>
            <a:ext cx="92396" cy="276999"/>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wrap="none" lIns="45719" rIns="45719">
            <a:spAutoFit/>
          </a:bodyPr>
          <a:lstStyle>
            <a:lvl1pPr>
              <a:defRPr sz="1200">
                <a:solidFill>
                  <a:srgbClr val="FFFFFF"/>
                </a:solidFill>
                <a:latin typeface="Arial"/>
                <a:ea typeface="Arial"/>
                <a:cs typeface="Arial"/>
                <a:sym typeface="Arial"/>
              </a:defRPr>
            </a:lvl1pPr>
          </a:lstStyle>
          <a:p>
            <a:endParaRP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4218962"/>
      </p:ext>
    </p:extLst>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 name="Visie (focus, concept)"/>
          <p:cNvSpPr txBox="1">
            <a:spLocks noGrp="1"/>
          </p:cNvSpPr>
          <p:nvPr>
            <p:ph type="body" sz="quarter" idx="1"/>
          </p:nvPr>
        </p:nvSpPr>
        <p:spPr>
          <a:prstGeom prst="rect">
            <a:avLst/>
          </a:prstGeom>
        </p:spPr>
        <p:txBody>
          <a:bodyPr/>
          <a:lstStyle/>
          <a:p>
            <a:r>
              <a:rPr lang="nl-NL" dirty="0" smtClean="0"/>
              <a:t>Inhoud </a:t>
            </a:r>
            <a:endParaRPr dirty="0"/>
          </a:p>
        </p:txBody>
      </p:sp>
      <p:sp>
        <p:nvSpPr>
          <p:cNvPr id="147" name="Dianummer"/>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2</a:t>
            </a:fld>
            <a:endParaRPr/>
          </a:p>
        </p:txBody>
      </p:sp>
      <p:sp>
        <p:nvSpPr>
          <p:cNvPr id="148" name="Behandeling binnen het IBC is gericht op het ondersteunen van jongeren met psychiatrische problematiek die vastgelopen zijn in hun dagelijks functioneren. Daarbij zien wij het gezin als mede-deskundig in het zoeken naar oplossingen. Wij richten ons op het hervinden van de eigen krachten bij de jongere en zijn ouders om de ontstane impasse te doorbreken. Wij helpen jongere en ouders om hierover weer in gesprek met elkaar te komen en weer het vertrouwen in elkaar te vinden. Van daaruit helpen wij bij het verbeteren van het persoonlijk functioneren van de jongere. Daarbij richten we ons niet alleen op het zelfbeeld, maar ook op het (weer) leren omgaan met vrienden en school."/>
          <p:cNvSpPr txBox="1"/>
          <p:nvPr/>
        </p:nvSpPr>
        <p:spPr>
          <a:xfrm>
            <a:off x="1026647" y="1643237"/>
            <a:ext cx="6973636" cy="193899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449580">
              <a:lnSpc>
                <a:spcPct val="150000"/>
              </a:lnSpc>
              <a:defRPr sz="1600">
                <a:latin typeface="+mj-lt"/>
                <a:ea typeface="+mj-ea"/>
                <a:cs typeface="+mj-cs"/>
                <a:sym typeface="Helvetica"/>
              </a:defRPr>
            </a:lvl1pPr>
          </a:lstStyle>
          <a:p>
            <a:pPr marL="285750" indent="-285750">
              <a:buFont typeface="Wingdings" panose="05000000000000000000" pitchFamily="2" charset="2"/>
              <a:buChar char="§"/>
            </a:pPr>
            <a:r>
              <a:rPr lang="nl-NL" dirty="0" smtClean="0">
                <a:latin typeface="Arial" panose="020B0604020202020204" pitchFamily="34" charset="0"/>
                <a:cs typeface="Arial" panose="020B0604020202020204" pitchFamily="34" charset="0"/>
              </a:rPr>
              <a:t>Doelgroep</a:t>
            </a:r>
            <a:endParaRPr lang="nl-NL"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nl-NL" dirty="0" smtClean="0">
                <a:latin typeface="Arial" panose="020B0604020202020204" pitchFamily="34" charset="0"/>
                <a:cs typeface="Arial" panose="020B0604020202020204" pitchFamily="34" charset="0"/>
              </a:rPr>
              <a:t>Visie </a:t>
            </a:r>
          </a:p>
          <a:p>
            <a:pPr marL="285750" indent="-285750">
              <a:buFont typeface="Wingdings" panose="05000000000000000000" pitchFamily="2" charset="2"/>
              <a:buChar char="§"/>
            </a:pPr>
            <a:r>
              <a:rPr lang="nl-NL" dirty="0" smtClean="0">
                <a:latin typeface="Arial" panose="020B0604020202020204" pitchFamily="34" charset="0"/>
                <a:cs typeface="Arial" panose="020B0604020202020204" pitchFamily="34" charset="0"/>
              </a:rPr>
              <a:t>Werkwijze </a:t>
            </a:r>
          </a:p>
          <a:p>
            <a:pPr marL="285750" indent="-285750">
              <a:buFont typeface="Wingdings" panose="05000000000000000000" pitchFamily="2" charset="2"/>
              <a:buChar char="§"/>
            </a:pPr>
            <a:r>
              <a:rPr lang="nl-NL" dirty="0" smtClean="0">
                <a:latin typeface="Arial" panose="020B0604020202020204" pitchFamily="34" charset="0"/>
                <a:cs typeface="Arial" panose="020B0604020202020204" pitchFamily="34" charset="0"/>
              </a:rPr>
              <a:t>(Ervaringen </a:t>
            </a:r>
            <a:r>
              <a:rPr lang="nl-NL" dirty="0">
                <a:latin typeface="Arial" panose="020B0604020202020204" pitchFamily="34" charset="0"/>
                <a:cs typeface="Arial" panose="020B0604020202020204" pitchFamily="34" charset="0"/>
              </a:rPr>
              <a:t>aan de hand van </a:t>
            </a:r>
            <a:r>
              <a:rPr lang="nl-NL" dirty="0" smtClean="0">
                <a:latin typeface="Arial" panose="020B0604020202020204" pitchFamily="34" charset="0"/>
                <a:cs typeface="Arial" panose="020B0604020202020204" pitchFamily="34" charset="0"/>
              </a:rPr>
              <a:t>casus)</a:t>
            </a:r>
            <a:endParaRPr lang="nl-NL"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 name="Wat voor jongeren zien wij?"/>
          <p:cNvSpPr txBox="1">
            <a:spLocks noGrp="1"/>
          </p:cNvSpPr>
          <p:nvPr>
            <p:ph type="body" sz="quarter" idx="1"/>
          </p:nvPr>
        </p:nvSpPr>
        <p:spPr>
          <a:xfrm>
            <a:off x="342079" y="604837"/>
            <a:ext cx="4080696" cy="1576576"/>
          </a:xfrm>
          <a:prstGeom prst="rect">
            <a:avLst/>
          </a:prstGeom>
        </p:spPr>
        <p:txBody>
          <a:bodyPr>
            <a:normAutofit fontScale="92500" lnSpcReduction="10000"/>
          </a:bodyPr>
          <a:lstStyle/>
          <a:p>
            <a:endParaRPr lang="nl-NL" dirty="0" smtClean="0"/>
          </a:p>
          <a:p>
            <a:endParaRPr lang="nl-NL" dirty="0"/>
          </a:p>
          <a:p>
            <a:pPr algn="l"/>
            <a:r>
              <a:rPr lang="nl-NL" dirty="0" smtClean="0"/>
              <a:t>IHT jeugd</a:t>
            </a:r>
            <a:endParaRPr dirty="0"/>
          </a:p>
        </p:txBody>
      </p:sp>
      <p:sp>
        <p:nvSpPr>
          <p:cNvPr id="151" name="Tijdelijke aanduiding voor tekst 8"/>
          <p:cNvSpPr>
            <a:spLocks noGrp="1"/>
          </p:cNvSpPr>
          <p:nvPr>
            <p:ph type="body" idx="13"/>
          </p:nvPr>
        </p:nvSpPr>
        <p:spPr>
          <a:xfrm>
            <a:off x="342080" y="2920819"/>
            <a:ext cx="4080696" cy="1643064"/>
          </a:xfrm>
          <a:prstGeom prst="rect">
            <a:avLst/>
          </a:prstGeom>
        </p:spPr>
        <p:txBody>
          <a:bodyPr>
            <a:normAutofit/>
          </a:bodyPr>
          <a:lstStyle/>
          <a:p>
            <a:pPr>
              <a:spcBef>
                <a:spcPts val="300"/>
              </a:spcBef>
              <a:defRPr sz="1400" b="0">
                <a:solidFill>
                  <a:srgbClr val="000000"/>
                </a:solidFill>
              </a:defRPr>
            </a:pPr>
            <a:r>
              <a:rPr lang="nl-NL" sz="1600" dirty="0" smtClean="0"/>
              <a:t>Ga naar </a:t>
            </a:r>
            <a:r>
              <a:rPr lang="nl-NL" sz="1600" dirty="0" smtClean="0">
                <a:hlinkClick r:id="rId2"/>
              </a:rPr>
              <a:t>www.menti.com</a:t>
            </a:r>
            <a:endParaRPr lang="nl-NL" sz="1600" dirty="0" smtClean="0"/>
          </a:p>
          <a:p>
            <a:pPr>
              <a:spcBef>
                <a:spcPts val="300"/>
              </a:spcBef>
              <a:defRPr sz="1400" b="0">
                <a:solidFill>
                  <a:srgbClr val="000000"/>
                </a:solidFill>
              </a:defRPr>
            </a:pPr>
            <a:r>
              <a:rPr lang="nl-NL" sz="1600" dirty="0" smtClean="0"/>
              <a:t>Gebruik </a:t>
            </a:r>
            <a:r>
              <a:rPr lang="nl-NL" sz="1600" smtClean="0"/>
              <a:t>code 787131</a:t>
            </a:r>
            <a:endParaRPr sz="1600" dirty="0"/>
          </a:p>
        </p:txBody>
      </p:sp>
      <p:sp>
        <p:nvSpPr>
          <p:cNvPr id="152" name="Dianummer"/>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 name="Klinisch beeld: wat ziet de buitenwereld?"/>
          <p:cNvSpPr txBox="1">
            <a:spLocks noGrp="1"/>
          </p:cNvSpPr>
          <p:nvPr>
            <p:ph type="body" sz="quarter" idx="1"/>
          </p:nvPr>
        </p:nvSpPr>
        <p:spPr>
          <a:xfrm>
            <a:off x="321759" y="751298"/>
            <a:ext cx="7589559" cy="806451"/>
          </a:xfrm>
          <a:prstGeom prst="rect">
            <a:avLst/>
          </a:prstGeom>
        </p:spPr>
        <p:txBody>
          <a:bodyPr>
            <a:normAutofit fontScale="92500"/>
          </a:bodyPr>
          <a:lstStyle>
            <a:lvl1pPr marL="322325" indent="-322325" defTabSz="429768">
              <a:defRPr sz="3008"/>
            </a:lvl1pPr>
          </a:lstStyle>
          <a:p>
            <a:r>
              <a:rPr lang="nl-NL" dirty="0" smtClean="0"/>
              <a:t>Doelgroep</a:t>
            </a:r>
            <a:r>
              <a:rPr dirty="0" smtClean="0"/>
              <a:t>: </a:t>
            </a:r>
            <a:r>
              <a:rPr dirty="0"/>
              <a:t>wat </a:t>
            </a:r>
            <a:r>
              <a:rPr lang="nl-NL" dirty="0" smtClean="0"/>
              <a:t>ziet/vraagt </a:t>
            </a:r>
            <a:r>
              <a:rPr dirty="0" smtClean="0"/>
              <a:t>de </a:t>
            </a:r>
            <a:r>
              <a:rPr dirty="0" err="1"/>
              <a:t>buitenwereld</a:t>
            </a:r>
            <a:r>
              <a:rPr dirty="0"/>
              <a:t>?</a:t>
            </a:r>
          </a:p>
        </p:txBody>
      </p:sp>
      <p:sp>
        <p:nvSpPr>
          <p:cNvPr id="155" name="Tijdelijke aanduiding voor tekst 10"/>
          <p:cNvSpPr>
            <a:spLocks noGrp="1"/>
          </p:cNvSpPr>
          <p:nvPr>
            <p:ph type="body" idx="13"/>
          </p:nvPr>
        </p:nvSpPr>
        <p:spPr>
          <a:xfrm>
            <a:off x="283591" y="1913402"/>
            <a:ext cx="6688319" cy="2128039"/>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pPr>
              <a:spcBef>
                <a:spcPts val="300"/>
              </a:spcBef>
              <a:buFont typeface="Wingdings" panose="05000000000000000000" pitchFamily="2" charset="2"/>
              <a:buChar char="§"/>
              <a:defRPr sz="1400">
                <a:solidFill>
                  <a:srgbClr val="000000"/>
                </a:solidFill>
              </a:defRPr>
            </a:pPr>
            <a:r>
              <a:rPr lang="nl-NL" sz="1600" b="0" dirty="0" smtClean="0"/>
              <a:t>Intake </a:t>
            </a:r>
            <a:r>
              <a:rPr lang="nl-NL" sz="1600" b="0" dirty="0"/>
              <a:t>dan wel opname snel noodzakelijk vanwege ernstige crisis</a:t>
            </a:r>
          </a:p>
          <a:p>
            <a:pPr>
              <a:spcBef>
                <a:spcPts val="300"/>
              </a:spcBef>
              <a:buFont typeface="Wingdings" panose="05000000000000000000" pitchFamily="2" charset="2"/>
              <a:buChar char="§"/>
              <a:defRPr sz="1400">
                <a:solidFill>
                  <a:srgbClr val="000000"/>
                </a:solidFill>
              </a:defRPr>
            </a:pPr>
            <a:r>
              <a:rPr lang="nl-NL" sz="1600" b="0" dirty="0"/>
              <a:t>Agressie dan wel suïcidaliteit </a:t>
            </a:r>
            <a:endParaRPr lang="nl-NL" sz="1600" b="0" dirty="0" smtClean="0"/>
          </a:p>
          <a:p>
            <a:pPr>
              <a:spcBef>
                <a:spcPts val="300"/>
              </a:spcBef>
              <a:buFont typeface="Wingdings" panose="05000000000000000000" pitchFamily="2" charset="2"/>
              <a:buChar char="§"/>
              <a:defRPr sz="1400">
                <a:solidFill>
                  <a:srgbClr val="000000"/>
                </a:solidFill>
              </a:defRPr>
            </a:pPr>
            <a:r>
              <a:rPr lang="nl-NL" sz="1600" b="0" dirty="0" smtClean="0"/>
              <a:t>Schoolweigering</a:t>
            </a:r>
          </a:p>
          <a:p>
            <a:pPr>
              <a:spcBef>
                <a:spcPts val="300"/>
              </a:spcBef>
              <a:buFont typeface="Wingdings" panose="05000000000000000000" pitchFamily="2" charset="2"/>
              <a:buChar char="§"/>
              <a:defRPr sz="1400">
                <a:solidFill>
                  <a:srgbClr val="000000"/>
                </a:solidFill>
              </a:defRPr>
            </a:pPr>
            <a:r>
              <a:rPr lang="nl-NL" sz="1600" b="0" dirty="0" smtClean="0"/>
              <a:t>Uitgeputte ouders/opvoeders</a:t>
            </a:r>
          </a:p>
          <a:p>
            <a:pPr>
              <a:spcBef>
                <a:spcPts val="300"/>
              </a:spcBef>
              <a:buFont typeface="Wingdings" panose="05000000000000000000" pitchFamily="2" charset="2"/>
              <a:buChar char="§"/>
              <a:defRPr sz="1400">
                <a:solidFill>
                  <a:srgbClr val="000000"/>
                </a:solidFill>
              </a:defRPr>
            </a:pPr>
            <a:r>
              <a:rPr lang="nl-NL" sz="1600" b="0" dirty="0" smtClean="0"/>
              <a:t>Discussie </a:t>
            </a:r>
            <a:r>
              <a:rPr lang="nl-NL" sz="1600" b="0" dirty="0"/>
              <a:t>over diagnose (verklaring</a:t>
            </a:r>
            <a:r>
              <a:rPr lang="nl-NL" sz="1600" b="0" dirty="0" smtClean="0"/>
              <a:t>)</a:t>
            </a:r>
          </a:p>
          <a:p>
            <a:pPr>
              <a:spcBef>
                <a:spcPts val="300"/>
              </a:spcBef>
              <a:buFont typeface="Wingdings" panose="05000000000000000000" pitchFamily="2" charset="2"/>
              <a:buChar char="§"/>
              <a:defRPr sz="1400">
                <a:solidFill>
                  <a:srgbClr val="000000"/>
                </a:solidFill>
              </a:defRPr>
            </a:pPr>
            <a:r>
              <a:rPr lang="nl-NL" sz="1600" b="0" dirty="0" smtClean="0"/>
              <a:t>Medicatie</a:t>
            </a:r>
            <a:endParaRPr lang="nl-NL" sz="1600" b="0" dirty="0"/>
          </a:p>
          <a:p>
            <a:pPr>
              <a:spcBef>
                <a:spcPts val="300"/>
              </a:spcBef>
              <a:defRPr sz="1400">
                <a:solidFill>
                  <a:srgbClr val="000000"/>
                </a:solidFill>
              </a:defRPr>
            </a:pPr>
            <a:endParaRPr lang="nl-NL" dirty="0"/>
          </a:p>
        </p:txBody>
      </p:sp>
      <p:sp>
        <p:nvSpPr>
          <p:cNvPr id="156" name="Dianummer"/>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4</a:t>
            </a:fld>
            <a:endParaRPr/>
          </a:p>
        </p:txBody>
      </p:sp>
      <p:pic>
        <p:nvPicPr>
          <p:cNvPr id="157" name="Afbeelding" descr="Afbeelding"/>
          <p:cNvPicPr>
            <a:picLocks noChangeAspect="1"/>
          </p:cNvPicPr>
          <p:nvPr/>
        </p:nvPicPr>
        <p:blipFill>
          <a:blip r:embed="rId2">
            <a:extLst/>
          </a:blip>
          <a:stretch>
            <a:fillRect/>
          </a:stretch>
        </p:blipFill>
        <p:spPr>
          <a:xfrm>
            <a:off x="5289269" y="2624708"/>
            <a:ext cx="4459503" cy="205712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 name="Klinisch beeld: wat zien wij?"/>
          <p:cNvSpPr txBox="1">
            <a:spLocks noGrp="1"/>
          </p:cNvSpPr>
          <p:nvPr>
            <p:ph type="body" sz="quarter" idx="1"/>
          </p:nvPr>
        </p:nvSpPr>
        <p:spPr>
          <a:prstGeom prst="rect">
            <a:avLst/>
          </a:prstGeom>
        </p:spPr>
        <p:txBody>
          <a:bodyPr/>
          <a:lstStyle/>
          <a:p>
            <a:r>
              <a:rPr lang="nl-NL" dirty="0" smtClean="0"/>
              <a:t>Doelgroep</a:t>
            </a:r>
            <a:r>
              <a:rPr dirty="0" smtClean="0"/>
              <a:t>: </a:t>
            </a:r>
            <a:r>
              <a:rPr dirty="0"/>
              <a:t>wat </a:t>
            </a:r>
            <a:r>
              <a:rPr dirty="0" err="1"/>
              <a:t>zien</a:t>
            </a:r>
            <a:r>
              <a:rPr dirty="0"/>
              <a:t> </a:t>
            </a:r>
            <a:r>
              <a:rPr dirty="0" err="1"/>
              <a:t>wij</a:t>
            </a:r>
            <a:r>
              <a:rPr dirty="0"/>
              <a:t>?</a:t>
            </a:r>
          </a:p>
        </p:txBody>
      </p:sp>
      <p:sp>
        <p:nvSpPr>
          <p:cNvPr id="160" name="Tijdelijke aanduiding voor tekst 10"/>
          <p:cNvSpPr>
            <a:spLocks noGrp="1"/>
          </p:cNvSpPr>
          <p:nvPr>
            <p:ph type="body" idx="13"/>
          </p:nvPr>
        </p:nvSpPr>
        <p:spPr>
          <a:xfrm>
            <a:off x="276224" y="1979704"/>
            <a:ext cx="5036020" cy="2457824"/>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normAutofit fontScale="92500" lnSpcReduction="10000"/>
          </a:bodyPr>
          <a:lstStyle/>
          <a:p>
            <a:pPr marL="0" indent="0" defTabSz="448055">
              <a:spcBef>
                <a:spcPts val="300"/>
              </a:spcBef>
              <a:defRPr sz="1372">
                <a:solidFill>
                  <a:srgbClr val="000000"/>
                </a:solidFill>
              </a:defRPr>
            </a:pPr>
            <a:r>
              <a:rPr lang="nl-NL" sz="1600" b="0" i="1" dirty="0" err="1"/>
              <a:t>Kindfactoren</a:t>
            </a:r>
            <a:endParaRPr lang="nl-NL" sz="1600" b="0" i="1" dirty="0"/>
          </a:p>
          <a:p>
            <a:pPr marL="285750" indent="-285750" defTabSz="448055">
              <a:spcBef>
                <a:spcPts val="300"/>
              </a:spcBef>
              <a:buFont typeface="Wingdings" panose="05000000000000000000" pitchFamily="2" charset="2"/>
              <a:buChar char="§"/>
              <a:defRPr sz="1372">
                <a:solidFill>
                  <a:srgbClr val="000000"/>
                </a:solidFill>
              </a:defRPr>
            </a:pPr>
            <a:r>
              <a:rPr lang="nl-NL" sz="1600" b="0" dirty="0"/>
              <a:t>Ernstig vermijdingsgedrag </a:t>
            </a:r>
            <a:endParaRPr lang="nl-NL" sz="1600" b="0" dirty="0" smtClean="0"/>
          </a:p>
          <a:p>
            <a:pPr marL="285750" indent="-285750" defTabSz="448055">
              <a:spcBef>
                <a:spcPts val="300"/>
              </a:spcBef>
              <a:buFont typeface="Wingdings" panose="05000000000000000000" pitchFamily="2" charset="2"/>
              <a:buChar char="§"/>
              <a:defRPr sz="1372">
                <a:solidFill>
                  <a:srgbClr val="000000"/>
                </a:solidFill>
              </a:defRPr>
            </a:pPr>
            <a:r>
              <a:rPr lang="nl-NL" sz="1600" b="0" dirty="0" smtClean="0"/>
              <a:t>Jongere </a:t>
            </a:r>
            <a:r>
              <a:rPr lang="nl-NL" sz="1600" b="0" dirty="0"/>
              <a:t>presenteert zich </a:t>
            </a:r>
            <a:r>
              <a:rPr lang="nl-NL" sz="1600" b="0" dirty="0" smtClean="0"/>
              <a:t>zelfbepalend -</a:t>
            </a:r>
          </a:p>
          <a:p>
            <a:pPr marL="0" indent="0" defTabSz="448055">
              <a:spcBef>
                <a:spcPts val="300"/>
              </a:spcBef>
              <a:defRPr sz="1372">
                <a:solidFill>
                  <a:srgbClr val="000000"/>
                </a:solidFill>
              </a:defRPr>
            </a:pPr>
            <a:r>
              <a:rPr lang="nl-NL" sz="1600" b="0" dirty="0" smtClean="0"/>
              <a:t>(auto)-agressie </a:t>
            </a:r>
            <a:r>
              <a:rPr lang="nl-NL" sz="1600" b="0" dirty="0"/>
              <a:t>treedt op tijdens momenten van frustratie</a:t>
            </a:r>
          </a:p>
          <a:p>
            <a:pPr marL="336042" indent="-336042" defTabSz="448055">
              <a:spcBef>
                <a:spcPts val="300"/>
              </a:spcBef>
              <a:defRPr sz="1372">
                <a:solidFill>
                  <a:srgbClr val="000000"/>
                </a:solidFill>
              </a:defRPr>
            </a:pPr>
            <a:endParaRPr lang="nl-NL" sz="1600" b="0" i="1" dirty="0"/>
          </a:p>
          <a:p>
            <a:pPr marL="0" indent="0" defTabSz="448055">
              <a:spcBef>
                <a:spcPts val="300"/>
              </a:spcBef>
              <a:defRPr sz="1372">
                <a:solidFill>
                  <a:srgbClr val="000000"/>
                </a:solidFill>
              </a:defRPr>
            </a:pPr>
            <a:r>
              <a:rPr lang="nl-NL" sz="1600" b="0" i="1" dirty="0"/>
              <a:t>Systeemfactoren</a:t>
            </a:r>
          </a:p>
          <a:p>
            <a:pPr marL="336042" indent="-336042" defTabSz="448055">
              <a:spcBef>
                <a:spcPts val="300"/>
              </a:spcBef>
              <a:buFont typeface="Wingdings" panose="05000000000000000000" pitchFamily="2" charset="2"/>
              <a:buChar char="§"/>
              <a:defRPr sz="1372">
                <a:solidFill>
                  <a:srgbClr val="000000"/>
                </a:solidFill>
              </a:defRPr>
            </a:pPr>
            <a:r>
              <a:rPr lang="nl-NL" sz="1600" b="0" dirty="0"/>
              <a:t>Ouders te zorgzaam (proberen frustratie weg te nemen bij hun </a:t>
            </a:r>
            <a:r>
              <a:rPr lang="nl-NL" sz="1600" b="0" dirty="0" smtClean="0"/>
              <a:t>kind)</a:t>
            </a:r>
          </a:p>
          <a:p>
            <a:pPr marL="336042" indent="-336042" defTabSz="448055">
              <a:spcBef>
                <a:spcPts val="300"/>
              </a:spcBef>
              <a:buFont typeface="Wingdings" panose="05000000000000000000" pitchFamily="2" charset="2"/>
              <a:buChar char="§"/>
              <a:defRPr sz="1372">
                <a:solidFill>
                  <a:srgbClr val="000000"/>
                </a:solidFill>
              </a:defRPr>
            </a:pPr>
            <a:r>
              <a:rPr lang="nl-NL" sz="1600" b="0" dirty="0" smtClean="0"/>
              <a:t>Gebrekkige </a:t>
            </a:r>
            <a:r>
              <a:rPr lang="nl-NL" sz="1600" b="0" dirty="0"/>
              <a:t>communicatie tussen </a:t>
            </a:r>
            <a:r>
              <a:rPr lang="nl-NL" sz="1600" b="0" dirty="0" smtClean="0"/>
              <a:t>gezinsleden</a:t>
            </a:r>
          </a:p>
          <a:p>
            <a:pPr marL="336042" indent="-336042" defTabSz="448055">
              <a:spcBef>
                <a:spcPts val="300"/>
              </a:spcBef>
              <a:buFont typeface="Wingdings" panose="05000000000000000000" pitchFamily="2" charset="2"/>
              <a:buChar char="§"/>
              <a:defRPr sz="1372">
                <a:solidFill>
                  <a:srgbClr val="000000"/>
                </a:solidFill>
              </a:defRPr>
            </a:pPr>
            <a:r>
              <a:rPr lang="nl-NL" sz="1600" b="0" dirty="0" smtClean="0"/>
              <a:t>Weinig </a:t>
            </a:r>
            <a:r>
              <a:rPr lang="nl-NL" sz="1600" b="0" dirty="0"/>
              <a:t>vertrouwen </a:t>
            </a:r>
            <a:r>
              <a:rPr lang="nl-NL" sz="1600" b="0" dirty="0" smtClean="0"/>
              <a:t>in elkaar</a:t>
            </a:r>
            <a:endParaRPr lang="nl-NL" sz="1600" b="0" dirty="0"/>
          </a:p>
          <a:p>
            <a:pPr marL="336042" indent="-336042" defTabSz="448055">
              <a:spcBef>
                <a:spcPts val="300"/>
              </a:spcBef>
              <a:defRPr sz="1372">
                <a:solidFill>
                  <a:srgbClr val="000000"/>
                </a:solidFill>
              </a:defRPr>
            </a:pPr>
            <a:endParaRPr dirty="0"/>
          </a:p>
        </p:txBody>
      </p:sp>
      <p:sp>
        <p:nvSpPr>
          <p:cNvPr id="161" name="Dianummer"/>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5</a:t>
            </a:fld>
            <a:endParaRPr/>
          </a:p>
        </p:txBody>
      </p:sp>
      <p:pic>
        <p:nvPicPr>
          <p:cNvPr id="162" name="Afbeelding" descr="Afbeelding"/>
          <p:cNvPicPr>
            <a:picLocks noChangeAspect="1"/>
          </p:cNvPicPr>
          <p:nvPr/>
        </p:nvPicPr>
        <p:blipFill>
          <a:blip r:embed="rId2">
            <a:extLst/>
          </a:blip>
          <a:stretch>
            <a:fillRect/>
          </a:stretch>
        </p:blipFill>
        <p:spPr>
          <a:xfrm>
            <a:off x="5260754" y="1866819"/>
            <a:ext cx="3883246" cy="257070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 name="Tijdelijke aanduiding voor voettekst 2"/>
          <p:cNvSpPr txBox="1"/>
          <p:nvPr/>
        </p:nvSpPr>
        <p:spPr>
          <a:xfrm>
            <a:off x="0" y="4813300"/>
            <a:ext cx="1493838" cy="17743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spAutoFit/>
          </a:bodyPr>
          <a:lstStyle>
            <a:lvl1pPr algn="ctr">
              <a:defRPr sz="700">
                <a:solidFill>
                  <a:srgbClr val="E30613"/>
                </a:solidFill>
                <a:latin typeface="Arial"/>
                <a:ea typeface="Arial"/>
                <a:cs typeface="Arial"/>
                <a:sym typeface="Arial"/>
              </a:defRPr>
            </a:lvl1pPr>
          </a:lstStyle>
          <a:p>
            <a:r>
              <a:t>www.karakter.com</a:t>
            </a:r>
          </a:p>
        </p:txBody>
      </p:sp>
      <p:sp>
        <p:nvSpPr>
          <p:cNvPr id="165" name="Tijdelijke aanduiding voor datum 1"/>
          <p:cNvSpPr txBox="1"/>
          <p:nvPr/>
        </p:nvSpPr>
        <p:spPr>
          <a:xfrm>
            <a:off x="7866063" y="4813300"/>
            <a:ext cx="1277938" cy="177432"/>
          </a:xfrm>
          <a:prstGeom prst="rect">
            <a:avLst/>
          </a:prstGeom>
          <a:ln w="12700">
            <a:miter lim="400000"/>
          </a:ln>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45719" rIns="45719">
            <a:spAutoFit/>
          </a:bodyPr>
          <a:lstStyle>
            <a:lvl1pPr algn="ctr">
              <a:defRPr sz="700">
                <a:solidFill>
                  <a:srgbClr val="F7A600"/>
                </a:solidFill>
                <a:latin typeface="Arial"/>
                <a:ea typeface="Arial"/>
                <a:cs typeface="Arial"/>
                <a:sym typeface="Arial"/>
              </a:defRPr>
            </a:lvl1pPr>
          </a:lstStyle>
          <a:p>
            <a:r>
              <a:t>3/26/2014</a:t>
            </a:r>
          </a:p>
        </p:txBody>
      </p:sp>
      <p:sp>
        <p:nvSpPr>
          <p:cNvPr id="166" name="Tijdelijke aanduiding voor dianummer 3"/>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6</a:t>
            </a:fld>
            <a:endParaRPr/>
          </a:p>
        </p:txBody>
      </p:sp>
      <p:sp>
        <p:nvSpPr>
          <p:cNvPr id="167" name="Tijdelijke aanduiding voor tekst 15"/>
          <p:cNvSpPr txBox="1">
            <a:spLocks noGrp="1"/>
          </p:cNvSpPr>
          <p:nvPr>
            <p:ph type="body" sz="quarter" idx="1"/>
          </p:nvPr>
        </p:nvSpPr>
        <p:spPr>
          <a:xfrm>
            <a:off x="0" y="604837"/>
            <a:ext cx="4422775" cy="1576388"/>
          </a:xfrm>
          <a:prstGeom prst="rect">
            <a:avLst/>
          </a:prstGeom>
        </p:spPr>
        <p:txBody>
          <a:bodyPr/>
          <a:lstStyle/>
          <a:p>
            <a:r>
              <a:rPr lang="nl-NL" dirty="0" smtClean="0"/>
              <a:t>Visie</a:t>
            </a:r>
            <a:endParaRPr dirty="0"/>
          </a:p>
        </p:txBody>
      </p:sp>
      <p:sp>
        <p:nvSpPr>
          <p:cNvPr id="2" name="Tekstvak 1"/>
          <p:cNvSpPr txBox="1"/>
          <p:nvPr/>
        </p:nvSpPr>
        <p:spPr>
          <a:xfrm>
            <a:off x="309186" y="1545928"/>
            <a:ext cx="3894423"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Wingdings" panose="05000000000000000000" pitchFamily="2" charset="2"/>
              <a:buChar char="§"/>
            </a:pPr>
            <a:r>
              <a:rPr lang="nl-NL" sz="1500" dirty="0">
                <a:latin typeface="Arial" panose="020B0604020202020204" pitchFamily="34" charset="0"/>
                <a:cs typeface="Arial" panose="020B0604020202020204" pitchFamily="34" charset="0"/>
              </a:rPr>
              <a:t>Beter worden doe je </a:t>
            </a:r>
            <a:r>
              <a:rPr lang="nl-NL" sz="1500" dirty="0" smtClean="0">
                <a:latin typeface="Arial" panose="020B0604020202020204" pitchFamily="34" charset="0"/>
                <a:cs typeface="Arial" panose="020B0604020202020204" pitchFamily="34" charset="0"/>
              </a:rPr>
              <a:t>thuis</a:t>
            </a: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Hervinden </a:t>
            </a:r>
            <a:r>
              <a:rPr lang="nl-NL" sz="1500" dirty="0">
                <a:latin typeface="Arial" panose="020B0604020202020204" pitchFamily="34" charset="0"/>
                <a:cs typeface="Arial" panose="020B0604020202020204" pitchFamily="34" charset="0"/>
              </a:rPr>
              <a:t>van de eigen krachten bij de jongere en zijn ouders </a:t>
            </a:r>
            <a:endParaRPr lang="nl-NL" sz="15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Gezin </a:t>
            </a:r>
            <a:r>
              <a:rPr lang="nl-NL" sz="1500" dirty="0">
                <a:latin typeface="Arial" panose="020B0604020202020204" pitchFamily="34" charset="0"/>
                <a:cs typeface="Arial" panose="020B0604020202020204" pitchFamily="34" charset="0"/>
              </a:rPr>
              <a:t>als mede-deskundige in vinden van </a:t>
            </a:r>
            <a:r>
              <a:rPr lang="nl-NL" sz="1500" dirty="0" smtClean="0">
                <a:latin typeface="Arial" panose="020B0604020202020204" pitchFamily="34" charset="0"/>
                <a:cs typeface="Arial" panose="020B0604020202020204" pitchFamily="34" charset="0"/>
              </a:rPr>
              <a:t>oplossing</a:t>
            </a: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Eigen </a:t>
            </a:r>
            <a:r>
              <a:rPr lang="nl-NL" sz="1500" dirty="0">
                <a:latin typeface="Arial" panose="020B0604020202020204" pitchFamily="34" charset="0"/>
                <a:cs typeface="Arial" panose="020B0604020202020204" pitchFamily="34" charset="0"/>
              </a:rPr>
              <a:t>verantwoordelijkheid/motivatie van de </a:t>
            </a:r>
            <a:r>
              <a:rPr lang="nl-NL" sz="1500" dirty="0" smtClean="0">
                <a:latin typeface="Arial" panose="020B0604020202020204" pitchFamily="34" charset="0"/>
                <a:cs typeface="Arial" panose="020B0604020202020204" pitchFamily="34" charset="0"/>
              </a:rPr>
              <a:t>jongere</a:t>
            </a: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Vertrouwen </a:t>
            </a:r>
            <a:r>
              <a:rPr lang="nl-NL" sz="1500" dirty="0">
                <a:latin typeface="Arial" panose="020B0604020202020204" pitchFamily="34" charset="0"/>
                <a:cs typeface="Arial" panose="020B0604020202020204" pitchFamily="34" charset="0"/>
              </a:rPr>
              <a:t>in elkaar (</a:t>
            </a:r>
            <a:r>
              <a:rPr lang="nl-NL" sz="1500" dirty="0" smtClean="0">
                <a:latin typeface="Arial" panose="020B0604020202020204" pitchFamily="34" charset="0"/>
                <a:cs typeface="Arial" panose="020B0604020202020204" pitchFamily="34" charset="0"/>
              </a:rPr>
              <a:t>her)vinden</a:t>
            </a: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Herstel </a:t>
            </a:r>
            <a:r>
              <a:rPr lang="nl-NL" sz="1500" dirty="0">
                <a:latin typeface="Arial" panose="020B0604020202020204" pitchFamily="34" charset="0"/>
                <a:cs typeface="Arial" panose="020B0604020202020204" pitchFamily="34" charset="0"/>
              </a:rPr>
              <a:t>van </a:t>
            </a:r>
            <a:r>
              <a:rPr lang="nl-NL" sz="1500" dirty="0" smtClean="0">
                <a:latin typeface="Arial" panose="020B0604020202020204" pitchFamily="34" charset="0"/>
                <a:cs typeface="Arial" panose="020B0604020202020204" pitchFamily="34" charset="0"/>
              </a:rPr>
              <a:t>communicatie</a:t>
            </a:r>
          </a:p>
          <a:p>
            <a:pPr marL="285750" indent="-285750">
              <a:buFont typeface="Wingdings" panose="05000000000000000000" pitchFamily="2" charset="2"/>
              <a:buChar char="§"/>
            </a:pPr>
            <a:r>
              <a:rPr lang="nl-NL" sz="1500" dirty="0" smtClean="0">
                <a:latin typeface="Arial" panose="020B0604020202020204" pitchFamily="34" charset="0"/>
                <a:cs typeface="Arial" panose="020B0604020202020204" pitchFamily="34" charset="0"/>
              </a:rPr>
              <a:t>Regie </a:t>
            </a:r>
            <a:r>
              <a:rPr lang="nl-NL" sz="1500" dirty="0">
                <a:latin typeface="Arial" panose="020B0604020202020204" pitchFamily="34" charset="0"/>
                <a:cs typeface="Arial" panose="020B0604020202020204" pitchFamily="34" charset="0"/>
              </a:rPr>
              <a:t>en begrenzing vanuit ouderrol</a:t>
            </a:r>
          </a:p>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 name="Methodieken"/>
          <p:cNvSpPr txBox="1">
            <a:spLocks noGrp="1"/>
          </p:cNvSpPr>
          <p:nvPr>
            <p:ph type="body" sz="quarter" idx="1"/>
          </p:nvPr>
        </p:nvSpPr>
        <p:spPr>
          <a:prstGeom prst="rect">
            <a:avLst/>
          </a:prstGeom>
        </p:spPr>
        <p:txBody>
          <a:bodyPr/>
          <a:lstStyle/>
          <a:p>
            <a:r>
              <a:rPr lang="nl-NL" dirty="0"/>
              <a:t>Werkwijze </a:t>
            </a:r>
            <a:r>
              <a:rPr lang="nl-NL" dirty="0" smtClean="0"/>
              <a:t>- opbouw team</a:t>
            </a:r>
            <a:endParaRPr dirty="0"/>
          </a:p>
        </p:txBody>
      </p:sp>
      <p:sp>
        <p:nvSpPr>
          <p:cNvPr id="179" name="Tijdelijke aanduiding voor tekst 10"/>
          <p:cNvSpPr>
            <a:spLocks noGrp="1"/>
          </p:cNvSpPr>
          <p:nvPr>
            <p:ph type="body" idx="13"/>
          </p:nvPr>
        </p:nvSpPr>
        <p:spPr>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normAutofit fontScale="47500" lnSpcReduction="20000"/>
          </a:bodyPr>
          <a:lstStyle/>
          <a:p>
            <a:pPr marL="457200" indent="-457200">
              <a:buFont typeface="Wingdings" panose="05000000000000000000" pitchFamily="2" charset="2"/>
              <a:buChar char="§"/>
            </a:pPr>
            <a:r>
              <a:rPr lang="nl-NL" sz="3400" b="0" dirty="0">
                <a:solidFill>
                  <a:schemeClr val="tx1"/>
                </a:solidFill>
              </a:rPr>
              <a:t>Multidisciplinair </a:t>
            </a:r>
            <a:r>
              <a:rPr lang="nl-NL" sz="3400" b="0" dirty="0" smtClean="0">
                <a:solidFill>
                  <a:schemeClr val="tx1"/>
                </a:solidFill>
              </a:rPr>
              <a:t>team</a:t>
            </a:r>
          </a:p>
          <a:p>
            <a:pPr marL="457200" indent="-457200">
              <a:buFont typeface="Arial" panose="020B0604020202020204" pitchFamily="34" charset="0"/>
              <a:buChar char="•"/>
            </a:pPr>
            <a:r>
              <a:rPr lang="nl-NL" sz="3400" b="0" i="1" dirty="0" smtClean="0">
                <a:solidFill>
                  <a:schemeClr val="tx1"/>
                </a:solidFill>
              </a:rPr>
              <a:t>KJP</a:t>
            </a:r>
          </a:p>
          <a:p>
            <a:pPr marL="457200" indent="-457200">
              <a:buFont typeface="Arial" panose="020B0604020202020204" pitchFamily="34" charset="0"/>
              <a:buChar char="•"/>
            </a:pPr>
            <a:r>
              <a:rPr lang="nl-NL" sz="3400" b="0" i="1" dirty="0" smtClean="0">
                <a:solidFill>
                  <a:schemeClr val="tx1"/>
                </a:solidFill>
              </a:rPr>
              <a:t>GZ-psycholoog</a:t>
            </a:r>
          </a:p>
          <a:p>
            <a:pPr marL="457200" indent="-457200">
              <a:buFont typeface="Arial" panose="020B0604020202020204" pitchFamily="34" charset="0"/>
              <a:buChar char="•"/>
            </a:pPr>
            <a:r>
              <a:rPr lang="nl-NL" sz="3400" b="0" i="1" dirty="0" err="1" smtClean="0">
                <a:solidFill>
                  <a:schemeClr val="tx1"/>
                </a:solidFill>
              </a:rPr>
              <a:t>Gezinsbehandelaren</a:t>
            </a:r>
            <a:endParaRPr lang="nl-NL" sz="3400" b="0" i="1" dirty="0" smtClean="0">
              <a:solidFill>
                <a:schemeClr val="tx1"/>
              </a:solidFill>
            </a:endParaRPr>
          </a:p>
          <a:p>
            <a:pPr marL="457200" indent="-457200">
              <a:buFont typeface="Arial" panose="020B0604020202020204" pitchFamily="34" charset="0"/>
              <a:buChar char="•"/>
            </a:pPr>
            <a:r>
              <a:rPr lang="nl-NL" sz="3400" b="0" dirty="0" smtClean="0">
                <a:solidFill>
                  <a:schemeClr val="tx1"/>
                </a:solidFill>
              </a:rPr>
              <a:t>Systeemtherapeut</a:t>
            </a:r>
          </a:p>
          <a:p>
            <a:pPr marL="457200" indent="-457200">
              <a:buFont typeface="Arial" panose="020B0604020202020204" pitchFamily="34" charset="0"/>
              <a:buChar char="•"/>
            </a:pPr>
            <a:r>
              <a:rPr lang="nl-NL" sz="3400" b="0" dirty="0" smtClean="0">
                <a:solidFill>
                  <a:schemeClr val="tx1"/>
                </a:solidFill>
              </a:rPr>
              <a:t>Verpleegkundig </a:t>
            </a:r>
            <a:r>
              <a:rPr lang="nl-NL" sz="3400" b="0" dirty="0">
                <a:solidFill>
                  <a:schemeClr val="tx1"/>
                </a:solidFill>
              </a:rPr>
              <a:t>specialist</a:t>
            </a:r>
          </a:p>
          <a:p>
            <a:pPr marL="0" indent="0"/>
            <a:endParaRPr lang="nl-NL" sz="3400" b="0" dirty="0">
              <a:solidFill>
                <a:schemeClr val="tx1"/>
              </a:solidFill>
            </a:endParaRPr>
          </a:p>
          <a:p>
            <a:pPr marL="457200" indent="-457200">
              <a:buFont typeface="Wingdings" panose="05000000000000000000" pitchFamily="2" charset="2"/>
              <a:buChar char="§"/>
            </a:pPr>
            <a:r>
              <a:rPr lang="nl-NL" sz="3400" b="0" dirty="0" smtClean="0">
                <a:solidFill>
                  <a:schemeClr val="tx1"/>
                </a:solidFill>
              </a:rPr>
              <a:t>Wekelijks </a:t>
            </a:r>
            <a:r>
              <a:rPr lang="nl-NL" sz="3400" b="0" dirty="0">
                <a:solidFill>
                  <a:schemeClr val="tx1"/>
                </a:solidFill>
              </a:rPr>
              <a:t>groot overleg, </a:t>
            </a:r>
            <a:r>
              <a:rPr lang="nl-NL" sz="3400" b="0" dirty="0" smtClean="0">
                <a:solidFill>
                  <a:schemeClr val="tx1"/>
                </a:solidFill>
              </a:rPr>
              <a:t>werkoverleg in casusteam, intervisie</a:t>
            </a:r>
            <a:endParaRPr lang="nl-NL" sz="3400" b="0" dirty="0">
              <a:solidFill>
                <a:schemeClr val="tx1"/>
              </a:solidFill>
            </a:endParaRPr>
          </a:p>
          <a:p>
            <a:pPr>
              <a:spcBef>
                <a:spcPts val="300"/>
              </a:spcBef>
              <a:buSzPct val="100000"/>
              <a:buFont typeface="Arial"/>
              <a:buChar char="•"/>
              <a:defRPr sz="1400">
                <a:solidFill>
                  <a:srgbClr val="000000"/>
                </a:solidFill>
              </a:defRPr>
            </a:pPr>
            <a:endParaRPr dirty="0"/>
          </a:p>
        </p:txBody>
      </p:sp>
      <p:sp>
        <p:nvSpPr>
          <p:cNvPr id="180" name="Dianummer"/>
          <p:cNvSpPr txBox="1">
            <a:spLocks noGrp="1"/>
          </p:cNvSpPr>
          <p:nvPr>
            <p:ph type="sldNum" sz="quarter" idx="2"/>
          </p:nvPr>
        </p:nvSpPr>
        <p:spPr>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0" name="Tijdelijke aanduiding voor tekst 1"/>
          <p:cNvSpPr txBox="1">
            <a:spLocks noGrp="1"/>
          </p:cNvSpPr>
          <p:nvPr>
            <p:ph type="body" sz="quarter" idx="1"/>
          </p:nvPr>
        </p:nvSpPr>
        <p:spPr>
          <a:xfrm>
            <a:off x="276970" y="612489"/>
            <a:ext cx="7589557" cy="806451"/>
          </a:xfrm>
          <a:prstGeom prst="rect">
            <a:avLst/>
          </a:prstGeom>
        </p:spPr>
        <p:txBody>
          <a:bodyPr/>
          <a:lstStyle/>
          <a:p>
            <a:r>
              <a:rPr lang="nl-NL" dirty="0"/>
              <a:t>Werkwijze </a:t>
            </a:r>
            <a:r>
              <a:rPr lang="nl-NL" dirty="0" smtClean="0"/>
              <a:t>- opbouw behandeling</a:t>
            </a:r>
            <a:endParaRPr dirty="0"/>
          </a:p>
        </p:txBody>
      </p:sp>
      <p:sp>
        <p:nvSpPr>
          <p:cNvPr id="171" name="Tijdelijke aanduiding voor tekst 2"/>
          <p:cNvSpPr>
            <a:spLocks noGrp="1"/>
          </p:cNvSpPr>
          <p:nvPr>
            <p:ph type="body" idx="13"/>
          </p:nvPr>
        </p:nvSpPr>
        <p:spPr>
          <a:xfrm>
            <a:off x="276969" y="1893454"/>
            <a:ext cx="7589840" cy="2766716"/>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normAutofit fontScale="92500" lnSpcReduction="20000"/>
          </a:bodyPr>
          <a:lstStyle/>
          <a:p>
            <a:pPr marL="457200" indent="-457200">
              <a:buFont typeface="Wingdings" panose="05000000000000000000" pitchFamily="2" charset="2"/>
              <a:buChar char="§"/>
            </a:pPr>
            <a:r>
              <a:rPr lang="nl-NL" sz="2100" b="0" dirty="0">
                <a:solidFill>
                  <a:schemeClr val="tx1"/>
                </a:solidFill>
              </a:rPr>
              <a:t>Totaal maximaal 4 maanden, bestaande uit:</a:t>
            </a:r>
          </a:p>
          <a:p>
            <a:pPr marL="457200" indent="-457200">
              <a:buFont typeface="Arial" panose="020B0604020202020204" pitchFamily="34" charset="0"/>
              <a:buChar char="•"/>
            </a:pPr>
            <a:r>
              <a:rPr lang="nl-NL" sz="2100" b="0" dirty="0" smtClean="0">
                <a:solidFill>
                  <a:schemeClr val="tx1"/>
                </a:solidFill>
              </a:rPr>
              <a:t>Intake</a:t>
            </a:r>
          </a:p>
          <a:p>
            <a:pPr marL="457200" indent="-457200">
              <a:buFont typeface="Arial" panose="020B0604020202020204" pitchFamily="34" charset="0"/>
              <a:buChar char="•"/>
            </a:pPr>
            <a:r>
              <a:rPr lang="nl-NL" sz="2100" b="0" dirty="0" smtClean="0">
                <a:solidFill>
                  <a:schemeClr val="tx1"/>
                </a:solidFill>
              </a:rPr>
              <a:t>Startgesprek</a:t>
            </a:r>
          </a:p>
          <a:p>
            <a:pPr marL="457200" indent="-457200">
              <a:buFont typeface="Arial" panose="020B0604020202020204" pitchFamily="34" charset="0"/>
              <a:buChar char="•"/>
            </a:pPr>
            <a:r>
              <a:rPr lang="nl-NL" sz="2100" b="0" dirty="0" smtClean="0">
                <a:solidFill>
                  <a:schemeClr val="tx1"/>
                </a:solidFill>
              </a:rPr>
              <a:t>Huisbezoeken </a:t>
            </a:r>
            <a:r>
              <a:rPr lang="nl-NL" sz="2100" b="0" dirty="0" err="1" smtClean="0">
                <a:solidFill>
                  <a:schemeClr val="tx1"/>
                </a:solidFill>
              </a:rPr>
              <a:t>icm</a:t>
            </a:r>
            <a:r>
              <a:rPr lang="nl-NL" sz="2100" b="0" dirty="0" smtClean="0">
                <a:solidFill>
                  <a:schemeClr val="tx1"/>
                </a:solidFill>
              </a:rPr>
              <a:t> inzet High &amp; Intensive Care (HIC)</a:t>
            </a:r>
          </a:p>
          <a:p>
            <a:pPr marL="457200" indent="-457200">
              <a:buFont typeface="Arial" panose="020B0604020202020204" pitchFamily="34" charset="0"/>
              <a:buChar char="•"/>
            </a:pPr>
            <a:r>
              <a:rPr lang="nl-NL" sz="2100" b="0" dirty="0" smtClean="0">
                <a:solidFill>
                  <a:schemeClr val="tx1"/>
                </a:solidFill>
              </a:rPr>
              <a:t>Maandelijkse evaluaties</a:t>
            </a:r>
          </a:p>
          <a:p>
            <a:pPr marL="457200" indent="-457200">
              <a:buFont typeface="Arial" panose="020B0604020202020204" pitchFamily="34" charset="0"/>
              <a:buChar char="•"/>
            </a:pPr>
            <a:r>
              <a:rPr lang="nl-NL" sz="2100" b="0" dirty="0" smtClean="0">
                <a:solidFill>
                  <a:schemeClr val="tx1"/>
                </a:solidFill>
              </a:rPr>
              <a:t>Afsluiting </a:t>
            </a:r>
            <a:endParaRPr lang="nl-NL" sz="2100" b="0" dirty="0">
              <a:solidFill>
                <a:schemeClr val="tx1"/>
              </a:solidFill>
            </a:endParaRPr>
          </a:p>
          <a:p>
            <a:pPr marL="457200" indent="-457200">
              <a:buFont typeface="Wingdings" panose="05000000000000000000" pitchFamily="2" charset="2"/>
              <a:buChar char="§"/>
            </a:pPr>
            <a:r>
              <a:rPr lang="nl-NL" sz="2100" b="0" dirty="0" smtClean="0">
                <a:solidFill>
                  <a:schemeClr val="tx1"/>
                </a:solidFill>
              </a:rPr>
              <a:t>SWT </a:t>
            </a:r>
            <a:r>
              <a:rPr lang="nl-NL" sz="2100" b="0" dirty="0">
                <a:solidFill>
                  <a:schemeClr val="tx1"/>
                </a:solidFill>
              </a:rPr>
              <a:t>en huisarts in positie</a:t>
            </a:r>
          </a:p>
          <a:p>
            <a:pPr marL="457200" indent="-457200">
              <a:buFont typeface="Wingdings" panose="05000000000000000000" pitchFamily="2" charset="2"/>
              <a:buChar char="§"/>
            </a:pPr>
            <a:r>
              <a:rPr lang="nl-NL" sz="2100" b="0" dirty="0">
                <a:solidFill>
                  <a:schemeClr val="tx1"/>
                </a:solidFill>
              </a:rPr>
              <a:t>D</a:t>
            </a:r>
            <a:r>
              <a:rPr lang="nl-NL" sz="2100" b="0" dirty="0" smtClean="0">
                <a:solidFill>
                  <a:schemeClr val="tx1"/>
                </a:solidFill>
              </a:rPr>
              <a:t>oorverwijzing </a:t>
            </a:r>
            <a:r>
              <a:rPr lang="nl-NL" sz="2100" b="0" dirty="0">
                <a:solidFill>
                  <a:schemeClr val="tx1"/>
                </a:solidFill>
              </a:rPr>
              <a:t>(interne zorglijn of externe partner)</a:t>
            </a:r>
          </a:p>
          <a:p>
            <a:pPr>
              <a:spcBef>
                <a:spcPts val="400"/>
              </a:spcBef>
              <a:buSzPct val="100000"/>
              <a:buFont typeface="Arial"/>
              <a:buChar char="•"/>
              <a:defRPr sz="1800">
                <a:solidFill>
                  <a:srgbClr val="000000"/>
                </a:solidFill>
              </a:defRPr>
            </a:pPr>
            <a:endParaRPr dirty="0"/>
          </a:p>
        </p:txBody>
      </p:sp>
      <p:sp>
        <p:nvSpPr>
          <p:cNvPr id="172" name="Tijdelijke aanduiding voor dianummer 3"/>
          <p:cNvSpPr txBox="1">
            <a:spLocks noGrp="1"/>
          </p:cNvSpPr>
          <p:nvPr>
            <p:ph type="sldNum" sz="quarter" idx="2"/>
          </p:nvPr>
        </p:nvSpPr>
        <p:spPr>
          <a:xfrm>
            <a:off x="4513465" y="4835525"/>
            <a:ext cx="153583"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 name="Centraal thema"/>
          <p:cNvSpPr txBox="1">
            <a:spLocks noGrp="1"/>
          </p:cNvSpPr>
          <p:nvPr>
            <p:ph type="body" sz="quarter" idx="1"/>
          </p:nvPr>
        </p:nvSpPr>
        <p:spPr>
          <a:prstGeom prst="rect">
            <a:avLst/>
          </a:prstGeom>
        </p:spPr>
        <p:txBody>
          <a:bodyPr/>
          <a:lstStyle/>
          <a:p>
            <a:r>
              <a:rPr lang="nl-NL" dirty="0"/>
              <a:t>Werkwijze </a:t>
            </a:r>
            <a:r>
              <a:rPr lang="nl-NL" dirty="0" smtClean="0"/>
              <a:t>- samenwerking</a:t>
            </a:r>
            <a:endParaRPr dirty="0"/>
          </a:p>
        </p:txBody>
      </p:sp>
      <p:sp>
        <p:nvSpPr>
          <p:cNvPr id="183" name="Tijdelijke aanduiding voor tekst 10"/>
          <p:cNvSpPr>
            <a:spLocks noGrp="1"/>
          </p:cNvSpPr>
          <p:nvPr>
            <p:ph type="body" idx="13"/>
          </p:nvPr>
        </p:nvSpPr>
        <p:spPr>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normAutofit fontScale="47500" lnSpcReduction="20000"/>
          </a:bodyPr>
          <a:lstStyle/>
          <a:p>
            <a:r>
              <a:rPr lang="nl-NL" sz="3400" b="0" dirty="0">
                <a:solidFill>
                  <a:schemeClr val="tx1"/>
                </a:solidFill>
              </a:rPr>
              <a:t>Samenwerking </a:t>
            </a:r>
            <a:r>
              <a:rPr lang="nl-NL" sz="3400" b="0" dirty="0" smtClean="0">
                <a:solidFill>
                  <a:schemeClr val="tx1"/>
                </a:solidFill>
              </a:rPr>
              <a:t>met:</a:t>
            </a:r>
          </a:p>
          <a:p>
            <a:pPr marL="457200" indent="-457200">
              <a:buFont typeface="Wingdings" panose="05000000000000000000" pitchFamily="2" charset="2"/>
              <a:buChar char="§"/>
            </a:pPr>
            <a:r>
              <a:rPr lang="nl-NL" sz="3400" b="0" dirty="0" smtClean="0">
                <a:solidFill>
                  <a:schemeClr val="tx1"/>
                </a:solidFill>
              </a:rPr>
              <a:t>Eigen </a:t>
            </a:r>
            <a:r>
              <a:rPr lang="nl-NL" sz="3400" b="0" dirty="0">
                <a:solidFill>
                  <a:schemeClr val="tx1"/>
                </a:solidFill>
              </a:rPr>
              <a:t>sociale </a:t>
            </a:r>
            <a:r>
              <a:rPr lang="nl-NL" sz="3400" b="0" dirty="0" smtClean="0">
                <a:solidFill>
                  <a:schemeClr val="tx1"/>
                </a:solidFill>
              </a:rPr>
              <a:t>netwerk</a:t>
            </a:r>
          </a:p>
          <a:p>
            <a:pPr marL="457200" indent="-457200">
              <a:buFont typeface="Wingdings" panose="05000000000000000000" pitchFamily="2" charset="2"/>
              <a:buChar char="§"/>
            </a:pPr>
            <a:r>
              <a:rPr lang="nl-NL" sz="3400" b="0" dirty="0" smtClean="0">
                <a:solidFill>
                  <a:schemeClr val="tx1"/>
                </a:solidFill>
              </a:rPr>
              <a:t>HIC </a:t>
            </a:r>
          </a:p>
          <a:p>
            <a:pPr marL="457200" indent="-457200">
              <a:buFont typeface="Wingdings" panose="05000000000000000000" pitchFamily="2" charset="2"/>
              <a:buChar char="§"/>
            </a:pPr>
            <a:r>
              <a:rPr lang="nl-NL" sz="3400" b="0" dirty="0" smtClean="0">
                <a:solidFill>
                  <a:schemeClr val="tx1"/>
                </a:solidFill>
              </a:rPr>
              <a:t>School </a:t>
            </a:r>
            <a:r>
              <a:rPr lang="nl-NL" sz="3400" b="0" dirty="0">
                <a:solidFill>
                  <a:schemeClr val="tx1"/>
                </a:solidFill>
              </a:rPr>
              <a:t>(mentor, zorgcoördinator, leerplichtambtenaar, </a:t>
            </a:r>
            <a:r>
              <a:rPr lang="nl-NL" sz="3400" b="0" dirty="0" smtClean="0">
                <a:solidFill>
                  <a:schemeClr val="tx1"/>
                </a:solidFill>
              </a:rPr>
              <a:t>schoolarts)</a:t>
            </a:r>
          </a:p>
          <a:p>
            <a:pPr marL="457200" indent="-457200">
              <a:buFont typeface="Wingdings" panose="05000000000000000000" pitchFamily="2" charset="2"/>
              <a:buChar char="§"/>
            </a:pPr>
            <a:r>
              <a:rPr lang="nl-NL" sz="3400" b="0" dirty="0" smtClean="0">
                <a:solidFill>
                  <a:schemeClr val="tx1"/>
                </a:solidFill>
              </a:rPr>
              <a:t>Sociale </a:t>
            </a:r>
            <a:r>
              <a:rPr lang="nl-NL" sz="3400" b="0" dirty="0">
                <a:solidFill>
                  <a:schemeClr val="tx1"/>
                </a:solidFill>
              </a:rPr>
              <a:t>wijkteam </a:t>
            </a:r>
            <a:endParaRPr lang="nl-NL" sz="3400" b="0" dirty="0" smtClean="0">
              <a:solidFill>
                <a:schemeClr val="tx1"/>
              </a:solidFill>
            </a:endParaRPr>
          </a:p>
          <a:p>
            <a:pPr marL="457200" indent="-457200">
              <a:buFont typeface="Wingdings" panose="05000000000000000000" pitchFamily="2" charset="2"/>
              <a:buChar char="§"/>
            </a:pPr>
            <a:r>
              <a:rPr lang="nl-NL" sz="3400" b="0" dirty="0" smtClean="0">
                <a:solidFill>
                  <a:schemeClr val="tx1"/>
                </a:solidFill>
              </a:rPr>
              <a:t>Ervaringsdeskundigen</a:t>
            </a:r>
          </a:p>
          <a:p>
            <a:pPr marL="457200" indent="-457200">
              <a:buFont typeface="Wingdings" panose="05000000000000000000" pitchFamily="2" charset="2"/>
              <a:buChar char="§"/>
            </a:pPr>
            <a:r>
              <a:rPr lang="nl-NL" sz="3400" b="0" dirty="0" smtClean="0">
                <a:solidFill>
                  <a:schemeClr val="tx1"/>
                </a:solidFill>
              </a:rPr>
              <a:t>Behandelaren </a:t>
            </a:r>
            <a:r>
              <a:rPr lang="nl-NL" sz="3400" b="0" dirty="0">
                <a:solidFill>
                  <a:schemeClr val="tx1"/>
                </a:solidFill>
              </a:rPr>
              <a:t>poli of externe </a:t>
            </a:r>
            <a:r>
              <a:rPr lang="nl-NL" sz="3400" b="0" dirty="0" smtClean="0">
                <a:solidFill>
                  <a:schemeClr val="tx1"/>
                </a:solidFill>
              </a:rPr>
              <a:t>zorgpartners</a:t>
            </a:r>
          </a:p>
          <a:p>
            <a:pPr marL="457200" indent="-457200">
              <a:buFont typeface="Wingdings" panose="05000000000000000000" pitchFamily="2" charset="2"/>
              <a:buChar char="§"/>
            </a:pPr>
            <a:r>
              <a:rPr lang="nl-NL" sz="3400" b="0" dirty="0" smtClean="0">
                <a:solidFill>
                  <a:schemeClr val="tx1"/>
                </a:solidFill>
              </a:rPr>
              <a:t>Veilig Thuis / Jeugdbescherming</a:t>
            </a:r>
            <a:endParaRPr lang="nl-NL" sz="3400" b="0" dirty="0">
              <a:solidFill>
                <a:schemeClr val="tx1"/>
              </a:solidFill>
            </a:endParaRPr>
          </a:p>
          <a:p>
            <a:pPr>
              <a:spcBef>
                <a:spcPts val="300"/>
              </a:spcBef>
              <a:defRPr sz="1400">
                <a:solidFill>
                  <a:srgbClr val="000000"/>
                </a:solidFill>
              </a:defRPr>
            </a:pPr>
            <a:endParaRPr dirty="0"/>
          </a:p>
        </p:txBody>
      </p:sp>
      <p:sp>
        <p:nvSpPr>
          <p:cNvPr id="184" name="Dianummer"/>
          <p:cNvSpPr txBox="1">
            <a:spLocks noGrp="1"/>
          </p:cNvSpPr>
          <p:nvPr>
            <p:ph type="sldNum" sz="quarter" idx="2"/>
          </p:nvPr>
        </p:nvSpPr>
        <p:spPr>
          <a:xfrm>
            <a:off x="4492043" y="4835525"/>
            <a:ext cx="196427" cy="177432"/>
          </a:xfrm>
          <a:prstGeom prst="rect">
            <a:avLst/>
          </a:prstGeom>
          <a:extLst>
            <a:ext uri="{C572A759-6A51-4108-AA02-DFA0A04FC94B}">
              <ma14:wrappingTextBox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fld id="{86CB4B4D-7CA3-9044-876B-883B54F8677D}" type="slidenum">
              <a:rPr/>
              <a:pPr/>
              <a:t>9</a:t>
            </a:fld>
            <a:endParaRPr/>
          </a:p>
        </p:txBody>
      </p:sp>
      <p:pic>
        <p:nvPicPr>
          <p:cNvPr id="5" name="Afbeelding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74595" y="1142999"/>
            <a:ext cx="2699892" cy="1619935"/>
          </a:xfrm>
          <a:prstGeom prst="rect">
            <a:avLst/>
          </a:prstGeom>
        </p:spPr>
      </p:pic>
    </p:spTree>
  </p:cSld>
  <p:clrMapOvr>
    <a:masterClrMapping/>
  </p:clrMapOvr>
  <p:transition spd="med"/>
</p:sld>
</file>

<file path=ppt/theme/theme1.xml><?xml version="1.0" encoding="utf-8"?>
<a:theme xmlns:a="http://schemas.openxmlformats.org/drawingml/2006/main" name="KAR206 powerpoint">
  <a:themeElements>
    <a:clrScheme name="KAR206 powerpoin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R206 powerpoint">
      <a:majorFont>
        <a:latin typeface="Helvetica"/>
        <a:ea typeface="Helvetica"/>
        <a:cs typeface="Helvetica"/>
      </a:majorFont>
      <a:minorFont>
        <a:latin typeface="Calibri"/>
        <a:ea typeface="Calibri"/>
        <a:cs typeface="Calibri"/>
      </a:minorFont>
    </a:fontScheme>
    <a:fmtScheme name="KAR206 powerpo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KAR206 powerpoint">
  <a:themeElements>
    <a:clrScheme name="KAR206 powerpoin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R206 powerpoint">
      <a:majorFont>
        <a:latin typeface="Helvetica"/>
        <a:ea typeface="Helvetica"/>
        <a:cs typeface="Helvetica"/>
      </a:majorFont>
      <a:minorFont>
        <a:latin typeface="Calibri"/>
        <a:ea typeface="Calibri"/>
        <a:cs typeface="Calibri"/>
      </a:minorFont>
    </a:fontScheme>
    <a:fmtScheme name="KAR206 powerpo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KAR206 powerpoint">
  <a:themeElements>
    <a:clrScheme name="KAR206 powerpoin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R206 powerpoint">
      <a:majorFont>
        <a:latin typeface="Helvetica"/>
        <a:ea typeface="Helvetica"/>
        <a:cs typeface="Helvetica"/>
      </a:majorFont>
      <a:minorFont>
        <a:latin typeface="Calibri"/>
        <a:ea typeface="Calibri"/>
        <a:cs typeface="Calibri"/>
      </a:minorFont>
    </a:fontScheme>
    <a:fmtScheme name="KAR206 powerpo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475</Words>
  <Application>Microsoft Macintosh PowerPoint</Application>
  <PresentationFormat>Diavoorstelling (16:9)</PresentationFormat>
  <Paragraphs>120</Paragraphs>
  <Slides>13</Slides>
  <Notes>0</Notes>
  <HiddenSlides>0</HiddenSlides>
  <MMClips>0</MMClips>
  <ScaleCrop>false</ScaleCrop>
  <HeadingPairs>
    <vt:vector size="4" baseType="variant">
      <vt:variant>
        <vt:lpstr>Ontwerpsjabloon</vt:lpstr>
      </vt:variant>
      <vt:variant>
        <vt:i4>2</vt:i4>
      </vt:variant>
      <vt:variant>
        <vt:lpstr>Diatitels</vt:lpstr>
      </vt:variant>
      <vt:variant>
        <vt:i4>13</vt:i4>
      </vt:variant>
    </vt:vector>
  </HeadingPairs>
  <TitlesOfParts>
    <vt:vector size="15" baseType="lpstr">
      <vt:lpstr>KAR206 powerpoint</vt:lpstr>
      <vt:lpstr>1_KAR206 powerpoint</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Pierre Herpers</dc:creator>
  <cp:lastModifiedBy>Karin Bonouvrie</cp:lastModifiedBy>
  <cp:revision>20</cp:revision>
  <cp:lastPrinted>2019-03-05T14:59:40Z</cp:lastPrinted>
  <dcterms:created xsi:type="dcterms:W3CDTF">2019-05-21T07:49:45Z</dcterms:created>
  <dcterms:modified xsi:type="dcterms:W3CDTF">2019-05-21T07:50:13Z</dcterms:modified>
</cp:coreProperties>
</file>