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Default Extension="svg" ContentType="image/svg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customXml/itemProps4.xml" ContentType="application/vnd.openxmlformats-officedocument.customXmlProperties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5"/>
  </p:sldMasterIdLst>
  <p:notesMasterIdLst>
    <p:notesMasterId r:id="rId23"/>
  </p:notesMasterIdLst>
  <p:sldIdLst>
    <p:sldId id="256" r:id="rId6"/>
    <p:sldId id="262" r:id="rId7"/>
    <p:sldId id="268" r:id="rId8"/>
    <p:sldId id="269" r:id="rId9"/>
    <p:sldId id="270" r:id="rId10"/>
    <p:sldId id="261" r:id="rId11"/>
    <p:sldId id="271" r:id="rId12"/>
    <p:sldId id="272" r:id="rId13"/>
    <p:sldId id="273" r:id="rId14"/>
    <p:sldId id="274" r:id="rId15"/>
    <p:sldId id="260" r:id="rId16"/>
    <p:sldId id="264" r:id="rId17"/>
    <p:sldId id="266" r:id="rId18"/>
    <p:sldId id="267" r:id="rId19"/>
    <p:sldId id="265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Standaardsectie" id="{18003651-424D-43E2-8497-0CF67FC515BB}">
          <p14:sldIdLst>
            <p14:sldId id="256"/>
            <p14:sldId id="262"/>
            <p14:sldId id="268"/>
            <p14:sldId id="269"/>
            <p14:sldId id="270"/>
            <p14:sldId id="261"/>
            <p14:sldId id="271"/>
            <p14:sldId id="272"/>
            <p14:sldId id="273"/>
            <p14:sldId id="274"/>
            <p14:sldId id="260"/>
            <p14:sldId id="264"/>
            <p14:sldId id="266"/>
            <p14:sldId id="267"/>
            <p14:sldId id="265"/>
          </p14:sldIdLst>
        </p14:section>
        <p14:section name="Naamloze sectie" id="{54A3CFBB-116F-4987-A5E8-17155FA64BB2}">
          <p14:sldIdLst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94" autoAdjust="0"/>
    <p:restoredTop sz="74031" autoAdjust="0"/>
  </p:normalViewPr>
  <p:slideViewPr>
    <p:cSldViewPr snapToGrid="0">
      <p:cViewPr varScale="1">
        <p:scale>
          <a:sx n="121" d="100"/>
          <a:sy n="121" d="100"/>
        </p:scale>
        <p:origin x="-9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1957B-42A5-4771-92FE-6FD77B18F123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1B561-2E84-4A86-8E9E-361560DCF25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726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1B561-2E84-4A86-8E9E-361560DCF251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305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1B561-2E84-4A86-8E9E-361560DCF251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83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1B561-2E84-4A86-8E9E-361560DCF251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01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In alle fases van de behandeling (van aanmelding t/m afronding/overdracht)</a:t>
            </a:r>
          </a:p>
          <a:p>
            <a:r>
              <a:rPr lang="nl-NL" dirty="0">
                <a:solidFill>
                  <a:srgbClr val="002060"/>
                </a:solidFill>
              </a:rPr>
              <a:t>Sluit aan bij principes van positieve gezondheid &amp; herstel</a:t>
            </a:r>
          </a:p>
          <a:p>
            <a:r>
              <a:rPr lang="nl-NL" dirty="0">
                <a:solidFill>
                  <a:srgbClr val="002060"/>
                </a:solidFill>
              </a:rPr>
              <a:t>Gedeelde taal, gedeelde beeldvorming, gedeeld kader</a:t>
            </a:r>
          </a:p>
          <a:p>
            <a:r>
              <a:rPr lang="nl-NL" dirty="0">
                <a:solidFill>
                  <a:srgbClr val="002060"/>
                </a:solidFill>
              </a:rPr>
              <a:t>Dialoog ondersteunende zorg (co-creatie)</a:t>
            </a:r>
          </a:p>
          <a:p>
            <a:r>
              <a:rPr lang="nl-NL" dirty="0">
                <a:solidFill>
                  <a:srgbClr val="002060"/>
                </a:solidFill>
              </a:rPr>
              <a:t>Sta als behandelaar/begeleider naast (alle) betrokkenen</a:t>
            </a:r>
          </a:p>
          <a:p>
            <a:r>
              <a:rPr lang="nl-NL" dirty="0">
                <a:solidFill>
                  <a:srgbClr val="002060"/>
                </a:solidFill>
              </a:rPr>
              <a:t>Opbouwen werkrelatie</a:t>
            </a:r>
          </a:p>
          <a:p>
            <a:r>
              <a:rPr lang="nl-NL" dirty="0">
                <a:solidFill>
                  <a:srgbClr val="002060"/>
                </a:solidFill>
              </a:rPr>
              <a:t>Persoonsgericht, context van cliënt staat centraal</a:t>
            </a:r>
          </a:p>
          <a:p>
            <a:r>
              <a:rPr lang="nl-NL" dirty="0">
                <a:solidFill>
                  <a:srgbClr val="002060"/>
                </a:solidFill>
              </a:rPr>
              <a:t>Van enkel </a:t>
            </a:r>
            <a:r>
              <a:rPr lang="nl-NL" dirty="0" err="1">
                <a:solidFill>
                  <a:srgbClr val="002060"/>
                </a:solidFill>
              </a:rPr>
              <a:t>evidence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based</a:t>
            </a:r>
            <a:r>
              <a:rPr lang="nl-NL" dirty="0">
                <a:solidFill>
                  <a:srgbClr val="002060"/>
                </a:solidFill>
              </a:rPr>
              <a:t> naar context </a:t>
            </a:r>
            <a:r>
              <a:rPr lang="nl-NL" dirty="0" err="1">
                <a:solidFill>
                  <a:srgbClr val="002060"/>
                </a:solidFill>
              </a:rPr>
              <a:t>based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practice</a:t>
            </a: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	=&gt; Effect besluit = Kwaliteit x Acceptatie</a:t>
            </a:r>
          </a:p>
          <a:p>
            <a:endParaRPr lang="nl-NL" dirty="0"/>
          </a:p>
          <a:p>
            <a:r>
              <a:rPr lang="nl-NL" dirty="0">
                <a:solidFill>
                  <a:srgbClr val="002060"/>
                </a:solidFill>
              </a:rPr>
              <a:t>Visuele informatiebronnen als hulpmiddel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Betekenisvolle en korte metingen (samen betekenis geven aan ROM) </a:t>
            </a:r>
          </a:p>
          <a:p>
            <a:r>
              <a:rPr lang="nl-NL" dirty="0">
                <a:solidFill>
                  <a:srgbClr val="002060"/>
                </a:solidFill>
              </a:rPr>
              <a:t>Het begint al bij overeenstemming bereiken over: 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‘Wat er speelt’ en ‘Wie heeft welke rol?’ </a:t>
            </a:r>
          </a:p>
          <a:p>
            <a:pPr lvl="2"/>
            <a:r>
              <a:rPr lang="nl-NL" dirty="0">
                <a:solidFill>
                  <a:srgbClr val="002060"/>
                </a:solidFill>
              </a:rPr>
              <a:t>Hulpvrager(s), probleemdrager(s), probleemoplosser(s)</a:t>
            </a:r>
          </a:p>
          <a:p>
            <a:pPr lvl="2"/>
            <a:r>
              <a:rPr lang="nl-NL" dirty="0">
                <a:solidFill>
                  <a:srgbClr val="002060"/>
                </a:solidFill>
              </a:rPr>
              <a:t>Expert, procesbegeleider, participant</a:t>
            </a:r>
          </a:p>
          <a:p>
            <a:pPr lvl="2"/>
            <a:r>
              <a:rPr lang="nl-NL" dirty="0">
                <a:solidFill>
                  <a:srgbClr val="002060"/>
                </a:solidFill>
              </a:rPr>
              <a:t>Dynamische proces; rollen veranderen!</a:t>
            </a:r>
          </a:p>
          <a:p>
            <a:r>
              <a:rPr lang="nl-NL" dirty="0">
                <a:solidFill>
                  <a:srgbClr val="002060"/>
                </a:solidFill>
              </a:rPr>
              <a:t>Daarna ‘Hoe vertaal je het gedeelde verhaal in vaktermen (diagnose)?’</a:t>
            </a:r>
          </a:p>
          <a:p>
            <a:r>
              <a:rPr lang="nl-NL" dirty="0">
                <a:solidFill>
                  <a:srgbClr val="002060"/>
                </a:solidFill>
              </a:rPr>
              <a:t>Evalueren: terugblik en vooruitblik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Samenwerking naar wens? Perspectief op verbetering?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Gedeeld verhaal en gedeelde conclusies? 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Als behandeling ‘stokt’ terug naar begin</a:t>
            </a:r>
          </a:p>
          <a:p>
            <a:pPr lvl="2"/>
            <a:r>
              <a:rPr lang="nl-NL" dirty="0">
                <a:solidFill>
                  <a:srgbClr val="002060"/>
                </a:solidFill>
              </a:rPr>
              <a:t>Was er een gedeeld verhaal? Wat is ieders rol en hoe is de werkrelatie? </a:t>
            </a:r>
          </a:p>
          <a:p>
            <a:pPr lvl="2"/>
            <a:endParaRPr lang="nl-NL" dirty="0">
              <a:solidFill>
                <a:srgbClr val="002060"/>
              </a:solidFill>
            </a:endParaRPr>
          </a:p>
          <a:p>
            <a:r>
              <a:rPr lang="nl-NL" sz="1200" b="1" dirty="0">
                <a:latin typeface="Calibri" panose="020F0502020204030204" pitchFamily="34" charset="0"/>
              </a:rPr>
              <a:t>Bronnen:</a:t>
            </a:r>
          </a:p>
          <a:p>
            <a:r>
              <a:rPr lang="nl-NL" sz="1200" i="1" dirty="0">
                <a:latin typeface="Calibri" panose="020F0502020204030204" pitchFamily="34" charset="0"/>
              </a:rPr>
              <a:t>Metz 2018, proefschrift ‘Shared decision making in mental health care: the added value for patients and clinicians’. </a:t>
            </a:r>
          </a:p>
          <a:p>
            <a:r>
              <a:rPr lang="nl-NL" sz="1200" i="1" dirty="0">
                <a:latin typeface="Calibri" panose="020F0502020204030204" pitchFamily="34" charset="0"/>
              </a:rPr>
              <a:t>Doorbraak Samen Beslissen met ROM: training en handycard</a:t>
            </a:r>
          </a:p>
          <a:p>
            <a:r>
              <a:rPr lang="nl-NL" sz="1200" i="1" dirty="0">
                <a:latin typeface="Calibri" panose="020F0502020204030204" pitchFamily="34" charset="0"/>
              </a:rPr>
              <a:t>ZIN project Samen beslissen met informatiebronnen: train de trainer en handycard </a:t>
            </a:r>
          </a:p>
          <a:p>
            <a:pPr lvl="2"/>
            <a:endParaRPr lang="nl-NL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1B561-2E84-4A86-8E9E-361560DCF251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214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1B561-2E84-4A86-8E9E-361560DCF251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62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1B561-2E84-4A86-8E9E-361560DCF251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208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000" dirty="0">
                <a:solidFill>
                  <a:srgbClr val="241773"/>
                </a:solidFill>
              </a:rPr>
              <a:t>Klachten en samenwerking (doel 1)</a:t>
            </a:r>
          </a:p>
          <a:p>
            <a:pPr lvl="1"/>
            <a:r>
              <a:rPr lang="nl-NL" sz="1600" dirty="0"/>
              <a:t>Wat: Outcome Rating </a:t>
            </a:r>
            <a:r>
              <a:rPr lang="nl-NL" sz="1600" dirty="0" err="1"/>
              <a:t>Scale</a:t>
            </a:r>
            <a:r>
              <a:rPr lang="nl-NL" sz="1600" dirty="0"/>
              <a:t> (ORS) &amp; </a:t>
            </a:r>
            <a:r>
              <a:rPr lang="nl-NL" sz="1600" dirty="0" err="1"/>
              <a:t>Session</a:t>
            </a:r>
            <a:r>
              <a:rPr lang="nl-NL" sz="1600" dirty="0"/>
              <a:t> Rating </a:t>
            </a:r>
            <a:r>
              <a:rPr lang="nl-NL" sz="1600" dirty="0" err="1"/>
              <a:t>Scale</a:t>
            </a:r>
            <a:r>
              <a:rPr lang="nl-NL" sz="1600" dirty="0"/>
              <a:t> (SRS)</a:t>
            </a:r>
          </a:p>
          <a:p>
            <a:pPr lvl="1"/>
            <a:r>
              <a:rPr lang="nl-NL" sz="1600" dirty="0"/>
              <a:t>Hoeveel: 2x 4 vragen</a:t>
            </a:r>
          </a:p>
          <a:p>
            <a:pPr lvl="1"/>
            <a:r>
              <a:rPr lang="nl-NL" sz="1600" dirty="0"/>
              <a:t>Wanneer: 1x per week (vanaf 1</a:t>
            </a:r>
            <a:r>
              <a:rPr lang="nl-NL" sz="1600" baseline="30000" dirty="0"/>
              <a:t>e</a:t>
            </a:r>
            <a:r>
              <a:rPr lang="nl-NL" sz="1600" dirty="0"/>
              <a:t> </a:t>
            </a:r>
            <a:r>
              <a:rPr lang="nl-NL" sz="1600" dirty="0" err="1"/>
              <a:t>FtF</a:t>
            </a:r>
            <a:r>
              <a:rPr lang="nl-NL" sz="1600" dirty="0"/>
              <a:t> contact)</a:t>
            </a:r>
          </a:p>
          <a:p>
            <a:pPr lvl="1"/>
            <a:r>
              <a:rPr lang="nl-NL" sz="1600" dirty="0"/>
              <a:t>Hoe: Digitaal via </a:t>
            </a:r>
            <a:r>
              <a:rPr lang="nl-NL" sz="1600" dirty="0" err="1"/>
              <a:t>QuestManager</a:t>
            </a:r>
            <a:r>
              <a:rPr lang="nl-NL" sz="1600" dirty="0"/>
              <a:t> door cliënt</a:t>
            </a:r>
          </a:p>
          <a:p>
            <a:r>
              <a:rPr lang="nl-NL" sz="2000" dirty="0">
                <a:solidFill>
                  <a:srgbClr val="241773"/>
                </a:solidFill>
              </a:rPr>
              <a:t>Functioneren (doelen 1 en 2)</a:t>
            </a:r>
            <a:endParaRPr lang="nl-NL" sz="2000" dirty="0"/>
          </a:p>
          <a:p>
            <a:pPr lvl="1"/>
            <a:r>
              <a:rPr lang="nl-NL" sz="1600" dirty="0"/>
              <a:t>Wat: Kennedy as V (handboek)</a:t>
            </a:r>
          </a:p>
          <a:p>
            <a:pPr lvl="1"/>
            <a:r>
              <a:rPr lang="nl-NL" sz="1600" dirty="0"/>
              <a:t>Hoeveel: 8 vragen</a:t>
            </a:r>
          </a:p>
          <a:p>
            <a:pPr lvl="1"/>
            <a:r>
              <a:rPr lang="nl-NL" sz="1600" dirty="0"/>
              <a:t>Wanneer: Bij start (vanaf 1</a:t>
            </a:r>
            <a:r>
              <a:rPr lang="nl-NL" sz="1600" baseline="30000" dirty="0"/>
              <a:t>e</a:t>
            </a:r>
            <a:r>
              <a:rPr lang="nl-NL" sz="1600" dirty="0"/>
              <a:t> </a:t>
            </a:r>
            <a:r>
              <a:rPr lang="nl-NL" sz="1600" dirty="0" err="1"/>
              <a:t>FtF</a:t>
            </a:r>
            <a:r>
              <a:rPr lang="nl-NL" sz="1600" dirty="0"/>
              <a:t> contact), voorafgaand aan ZAG en aan het eind</a:t>
            </a:r>
          </a:p>
          <a:p>
            <a:pPr lvl="1"/>
            <a:r>
              <a:rPr lang="nl-NL" sz="1600" dirty="0"/>
              <a:t>Hoe: Digitaal via </a:t>
            </a:r>
            <a:r>
              <a:rPr lang="nl-NL" sz="1600" dirty="0" err="1"/>
              <a:t>QuestManager</a:t>
            </a:r>
            <a:r>
              <a:rPr lang="nl-NL" sz="1600" dirty="0"/>
              <a:t> door behandelaar</a:t>
            </a:r>
          </a:p>
          <a:p>
            <a:r>
              <a:rPr lang="nl-NL" sz="2000" dirty="0">
                <a:solidFill>
                  <a:srgbClr val="241773"/>
                </a:solidFill>
              </a:rPr>
              <a:t>Tevredenheid en Samen Beslissen (doel 2)</a:t>
            </a:r>
          </a:p>
          <a:p>
            <a:pPr lvl="1"/>
            <a:r>
              <a:rPr lang="nl-NL" sz="1600" dirty="0"/>
              <a:t>Wat: 4 vragen over informatie, samen beslissen, rol naasten en behandeling</a:t>
            </a:r>
          </a:p>
          <a:p>
            <a:pPr lvl="1"/>
            <a:r>
              <a:rPr lang="nl-NL" sz="1600" dirty="0"/>
              <a:t>Wanneer: Aan het eind (na maximaal 6 weken IHT)</a:t>
            </a:r>
          </a:p>
          <a:p>
            <a:pPr lvl="1"/>
            <a:r>
              <a:rPr lang="nl-NL" sz="1600" dirty="0"/>
              <a:t>Hoe: Digitaal via </a:t>
            </a:r>
            <a:r>
              <a:rPr lang="nl-NL" sz="1600" dirty="0" err="1"/>
              <a:t>QuestManager</a:t>
            </a:r>
            <a:r>
              <a:rPr lang="nl-NL" sz="1600" dirty="0"/>
              <a:t> door cliënt en naaste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1B561-2E84-4A86-8E9E-361560DCF251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76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DC6C78-5643-452A-88D9-4F70A30C9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A7D8A2-B4E1-413E-A408-A5A0629C6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C0A913-3810-4986-809C-AFD39880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A8F5AD-E2EB-41E5-B038-DBD1F692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DE5B80-DD50-4DCF-A7E2-05D87A9E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295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58F0A3-0A39-4698-B142-457012BB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207772-954D-4C68-89C1-C9132D04C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0DA424-E9F4-4084-8026-C791235E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6E1E57-7C5D-4B7A-B62D-FC0158B8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07A81B-EE31-4E87-B309-3DC18FEF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19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95E41B-C5A4-44DF-AE37-026AF02F5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24C59E-B632-49E9-807E-E1DC4A185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571006-F104-41F9-9F03-497F8445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B1E689-3978-4E41-9722-D0F7E8B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7B9292-1BA5-429C-88F3-085E3C3F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065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6F7181-B133-45E9-88F6-AB29CE14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3DC91F-B002-4476-A7F0-956A56593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E14509-0667-4062-9649-972120F7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E1BD09F-0A05-4FE0-A8C1-26BC223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291EB6-EE92-4B23-BF82-6B3B57F4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37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EDB6CD-33FE-4AB7-BDD1-0076FEE2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29E27E-9782-428B-9FEA-429F3C1D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C3CF6C-FB3E-436F-951C-1DE96D20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EBFAA3-488C-4DA3-AF60-A2F6C1A9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554EEE-F4A1-4800-A3D3-47B67D53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66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020E50-E7CC-48BC-AF76-5530D962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028E19-F2CC-4F03-A2AA-BBF15423A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425C11-C419-4B95-AFB8-D89BD79C0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E7752E-7C80-4850-9803-78B63A7B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4E02BF-87EE-4C48-A27F-C64F9255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4E5EC6-E021-4080-B017-1969E4C0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737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011A49-935D-4EB0-8C15-146B97E6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FB5675-6820-48B0-BBB3-E03ED114E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8BBAA2-5068-479E-BC90-FB9D84A00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2A0D4D-5B2C-4B50-A7DA-871E2D052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D37541-7563-43EC-83FF-FC89CB3E6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AD50A2-59AF-4976-A4EE-D95B4AF5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66E98A-24CC-45EA-9005-F72CA182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CABBC8-52A0-47E8-9B5F-1D7C759D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799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F32359-CE1B-4EFF-A762-5BAAC5CD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DB3FF1-FFEB-4ACD-BBDF-DA7EB630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532E7B-344E-4AA2-892E-BE43D18E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0A1A5C-CBFB-4306-81DA-34829CBD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6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B498A2-7AF2-4C9D-AFF7-E4DB3862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E9AFFD-8F9C-4523-B8B1-04BC0985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A1A4BC-E288-41AB-BB8A-703D79F0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306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69B086-0C36-4775-929B-08F0BC0B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05D899-3B3F-48F5-A0A4-2AAF0C188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EA60BE-0024-477F-9DC5-6B9956BA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3C2C00-21DB-4792-A42C-1F3F3007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707EEE-18E4-457D-9B41-983921A6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0E030F-0BD2-4749-981E-F1E39751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29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1F5170-0B04-46D1-BE9A-01B672F1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E6542C-A3D2-417B-89F2-4791D42CD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99567B-4F55-4D17-B807-F281C705F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0B7696-4400-465C-A8C0-7D40A502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7AB2E2-CCF9-4BB7-B71B-EB00CCB2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8BCA19-FC3F-416E-AF6D-3125473F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141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DCEA82-C569-435E-B3E3-FF8ED748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930CFE-E305-4154-BEC6-E67C64469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F383F7-DA73-4D6A-B9B0-7CCCB25CA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3A44-C825-48E8-B666-EBCA4DF170F4}" type="datetimeFigureOut">
              <a:rPr lang="nl-NL" smtClean="0"/>
              <a:pPr/>
              <a:t>01-05-2019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04F2A9-1869-40EB-9A19-FB1A55677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B0E072-FA72-43CA-93AD-0D3D24E82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A06A-4CC0-4054-B9BC-E28E64F372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93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hyperlink" Target="https://youtu.be/kgIUdfYHSxg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4" Type="http://schemas.openxmlformats.org/officeDocument/2006/relationships/image" Target="../media/image16.jpeg"/><Relationship Id="rId5" Type="http://schemas.openxmlformats.org/officeDocument/2006/relationships/image" Target="../media/image1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AB7C2A-AF80-4183-9A9A-D86F287E9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33568" y="4881240"/>
            <a:ext cx="5605010" cy="102807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0DB9E3-02A0-4276-B89A-802528FEA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77149" y="-606906"/>
            <a:ext cx="5719818" cy="57198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658808-3D06-4135-963F-FE2C7ACFA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905" y="2562728"/>
            <a:ext cx="9260306" cy="193708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+mn-lt"/>
              </a:rPr>
              <a:t>Samen beslissen </a:t>
            </a:r>
            <a:r>
              <a:rPr lang="nl-NL" sz="3600" dirty="0">
                <a:solidFill>
                  <a:srgbClr val="002060"/>
                </a:solidFill>
                <a:latin typeface="+mn-lt"/>
              </a:rPr>
              <a:t>met informatiebronnen bij </a:t>
            </a:r>
            <a:br>
              <a:rPr lang="nl-NL" sz="3600" dirty="0">
                <a:solidFill>
                  <a:srgbClr val="002060"/>
                </a:solidFill>
                <a:latin typeface="+mn-lt"/>
              </a:rPr>
            </a:br>
            <a:r>
              <a:rPr lang="nl-NL" sz="3600" dirty="0">
                <a:solidFill>
                  <a:srgbClr val="002060"/>
                </a:solidFill>
                <a:latin typeface="+mn-lt"/>
              </a:rPr>
              <a:t>Intensive Home Treatment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0F3ACB-3B29-4026-BE39-9B456833E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7694" y="6032120"/>
            <a:ext cx="5719818" cy="76008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nl-NL" sz="1400" dirty="0">
                <a:solidFill>
                  <a:srgbClr val="C00000"/>
                </a:solidFill>
              </a:rPr>
              <a:t>Werkconferentie Platform IHT  Apeldoorn 7 maart 2019</a:t>
            </a:r>
          </a:p>
          <a:p>
            <a:pPr algn="l">
              <a:lnSpc>
                <a:spcPct val="100000"/>
              </a:lnSpc>
            </a:pPr>
            <a:r>
              <a:rPr lang="nl-NL" sz="1400" dirty="0">
                <a:solidFill>
                  <a:srgbClr val="C00000"/>
                </a:solidFill>
              </a:rPr>
              <a:t>Marjolein Windrich, Margot Metz, René Voesenek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1033EA-8B98-4604-81C6-B137770B8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77137" y="369022"/>
            <a:ext cx="2082296" cy="39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1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B841AC-3734-4DB7-B7F7-7ABAFFE2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173" y="492868"/>
            <a:ext cx="4884667" cy="32505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9C2720-AEB6-4BF9-8882-00C271EF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941" y="194963"/>
            <a:ext cx="1737511" cy="3292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FDB1AA-0F9B-44AC-96BB-E98C1F6D1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702" y="6073842"/>
            <a:ext cx="2816596" cy="51820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AD43F1-E9CD-4644-8BE6-12634C905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399" y="2870125"/>
            <a:ext cx="1554681" cy="155468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CC3128-8F9D-48E4-AC67-0940849EF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2076" y="4303416"/>
            <a:ext cx="1477328" cy="1477328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4A24CF-0811-48D0-BF4A-8BF605AEB597}"/>
              </a:ext>
            </a:extLst>
          </p:cNvPr>
          <p:cNvSpPr txBox="1"/>
          <p:nvPr/>
        </p:nvSpPr>
        <p:spPr>
          <a:xfrm>
            <a:off x="1958621" y="3456321"/>
            <a:ext cx="9661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Eigen regie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betekent vooral dat je niet zomaar dingen overneemt of beslist voor de client, maar dat je hierover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het gesprek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aangaat.</a:t>
            </a: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Betrek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ervaringsdeskundigen als supporter 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 de client om wensen en hulpvragen duidelijk te krijgen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761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68BA9A-6610-492A-B646-B09D3BD86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20" y="4592325"/>
            <a:ext cx="5946579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2100" dirty="0">
                <a:solidFill>
                  <a:srgbClr val="000000"/>
                </a:solidFill>
                <a:ea typeface="+mj-lt"/>
                <a:cs typeface="+mj-lt"/>
              </a:rPr>
              <a:t>https</a:t>
            </a:r>
            <a:r>
              <a:rPr lang="en-US" sz="2100" dirty="0">
                <a:solidFill>
                  <a:srgbClr val="000000"/>
                </a:solidFill>
                <a:cs typeface="Calibri Light"/>
              </a:rPr>
              <a:t>://www.linkedin.com/in/marjoleinwindrich</a:t>
            </a:r>
            <a:br>
              <a:rPr lang="en-US" sz="2100" dirty="0">
                <a:solidFill>
                  <a:srgbClr val="000000"/>
                </a:solidFill>
                <a:cs typeface="Calibri Light"/>
              </a:rPr>
            </a:br>
            <a:r>
              <a:rPr lang="en-US" sz="2100" dirty="0">
                <a:solidFill>
                  <a:srgbClr val="000000"/>
                </a:solidFill>
                <a:ea typeface="+mj-lt"/>
                <a:cs typeface="+mj-lt"/>
              </a:rPr>
              <a:t>KRO De Wandeling 2009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68B632-C368-4579-AB0E-AE62145A6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97" y="3753493"/>
            <a:ext cx="5946202" cy="555618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cs typeface="Calibri"/>
              </a:rPr>
              <a:t>Dank voor uw luisterend oor!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39BBCC-DA14-45B2-81A0-E04CF8A12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1667" r="16573" b="3"/>
          <a:stretch/>
        </p:blipFill>
        <p:spPr>
          <a:xfrm>
            <a:off x="3347837" y="1"/>
            <a:ext cx="4063868" cy="3072200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6807F3-E00A-4AFB-AD42-A34E9B894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3287" r="1853" b="-1"/>
          <a:stretch/>
        </p:blipFill>
        <p:spPr>
          <a:xfrm>
            <a:off x="7595576" y="1321689"/>
            <a:ext cx="4351232" cy="5287648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787528-EE5E-4FED-9AE0-044B87A61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297" y="248663"/>
            <a:ext cx="1737511" cy="3292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DF076B-A1FD-405E-9198-4DB599765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473" y="6091132"/>
            <a:ext cx="281659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832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D5B719-4EEE-4F00-941E-A5C0E7F0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236" y="379824"/>
            <a:ext cx="9327389" cy="967068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+mn-lt"/>
              </a:rPr>
              <a:t>Uitgangspunten model Samen Beslissen bij IHT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867625-17AF-46BB-8683-B8A79600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236" y="1431435"/>
            <a:ext cx="9657907" cy="4878264"/>
          </a:xfrm>
        </p:spPr>
        <p:txBody>
          <a:bodyPr>
            <a:normAutofit fontScale="92500" lnSpcReduction="20000"/>
          </a:bodyPr>
          <a:lstStyle/>
          <a:p>
            <a:r>
              <a:rPr lang="nl-NL" sz="2600" dirty="0">
                <a:solidFill>
                  <a:srgbClr val="002060"/>
                </a:solidFill>
              </a:rPr>
              <a:t>Methodische aanpak</a:t>
            </a:r>
          </a:p>
          <a:p>
            <a:pPr lvl="1"/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5 stappen, cyclisch</a:t>
            </a:r>
          </a:p>
          <a:p>
            <a:r>
              <a:rPr lang="nl-NL" sz="2600" dirty="0">
                <a:solidFill>
                  <a:srgbClr val="002060"/>
                </a:solidFill>
              </a:rPr>
              <a:t>In alle fases van de behandeling</a:t>
            </a:r>
          </a:p>
          <a:p>
            <a:pPr lvl="1"/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Van aanmelding tot en met afronding</a:t>
            </a:r>
          </a:p>
          <a:p>
            <a:pPr lvl="1"/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Over doelen, behandelopties, tempo, frequentie </a:t>
            </a:r>
            <a:r>
              <a:rPr lang="nl-NL" sz="2200" dirty="0" err="1">
                <a:solidFill>
                  <a:schemeClr val="accent2">
                    <a:lumMod val="75000"/>
                  </a:schemeClr>
                </a:solidFill>
              </a:rPr>
              <a:t>etc</a:t>
            </a:r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r>
              <a:rPr lang="nl-NL" sz="2600" dirty="0">
                <a:solidFill>
                  <a:srgbClr val="002060"/>
                </a:solidFill>
              </a:rPr>
              <a:t>Visuele informatiebronnen als hulpmiddel</a:t>
            </a:r>
          </a:p>
          <a:p>
            <a:pPr lvl="1"/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Betekenisvolle en korte metingen (samen betekenis geven aan ROM) </a:t>
            </a:r>
          </a:p>
          <a:p>
            <a:r>
              <a:rPr lang="nl-NL" sz="2600" dirty="0">
                <a:solidFill>
                  <a:srgbClr val="002060"/>
                </a:solidFill>
              </a:rPr>
              <a:t>Het begint al bij overeenstemming bereiken over: </a:t>
            </a:r>
          </a:p>
          <a:p>
            <a:pPr lvl="1"/>
            <a:r>
              <a:rPr lang="nl-NL" sz="2200" dirty="0">
                <a:solidFill>
                  <a:srgbClr val="002060"/>
                </a:solidFill>
              </a:rPr>
              <a:t>“</a:t>
            </a:r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Wat er speelt’ en ‘Wie heeft welke rol?’ </a:t>
            </a:r>
          </a:p>
          <a:p>
            <a:r>
              <a:rPr lang="nl-NL" sz="2600" dirty="0">
                <a:solidFill>
                  <a:srgbClr val="002060"/>
                </a:solidFill>
              </a:rPr>
              <a:t>Evalueren: terugblik en vooruitblik</a:t>
            </a:r>
          </a:p>
          <a:p>
            <a:pPr lvl="1"/>
            <a:r>
              <a:rPr lang="nl-NL" sz="2200" dirty="0">
                <a:solidFill>
                  <a:schemeClr val="accent2">
                    <a:lumMod val="75000"/>
                  </a:schemeClr>
                </a:solidFill>
              </a:rPr>
              <a:t>Als behandeling ‘stokt’ terug naar begin:</a:t>
            </a:r>
          </a:p>
          <a:p>
            <a:pPr lvl="2"/>
            <a:r>
              <a:rPr lang="nl-NL" sz="1900" dirty="0">
                <a:solidFill>
                  <a:schemeClr val="accent2">
                    <a:lumMod val="75000"/>
                  </a:schemeClr>
                </a:solidFill>
              </a:rPr>
              <a:t>Was er een gedeeld verhaal? </a:t>
            </a:r>
          </a:p>
          <a:p>
            <a:pPr lvl="2"/>
            <a:r>
              <a:rPr lang="nl-NL" sz="1900" dirty="0">
                <a:solidFill>
                  <a:schemeClr val="accent2">
                    <a:lumMod val="75000"/>
                  </a:schemeClr>
                </a:solidFill>
              </a:rPr>
              <a:t>Wat is/was ieders rol? </a:t>
            </a:r>
          </a:p>
          <a:p>
            <a:pPr lvl="2"/>
            <a:r>
              <a:rPr lang="nl-NL" sz="1900" dirty="0">
                <a:solidFill>
                  <a:schemeClr val="accent2">
                    <a:lumMod val="75000"/>
                  </a:schemeClr>
                </a:solidFill>
              </a:rPr>
              <a:t>Was de samenwerking naar wens? </a:t>
            </a:r>
          </a:p>
          <a:p>
            <a:pPr lvl="2"/>
            <a:r>
              <a:rPr lang="nl-NL" sz="1900" dirty="0">
                <a:solidFill>
                  <a:schemeClr val="accent2">
                    <a:lumMod val="75000"/>
                  </a:schemeClr>
                </a:solidFill>
              </a:rPr>
              <a:t>Is/was er perspectief op verbetering? </a:t>
            </a:r>
          </a:p>
          <a:p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2FC4C7-0371-4101-80B5-798FFB65CF87}"/>
              </a:ext>
            </a:extLst>
          </p:cNvPr>
          <p:cNvSpPr txBox="1"/>
          <p:nvPr/>
        </p:nvSpPr>
        <p:spPr>
          <a:xfrm>
            <a:off x="715629" y="6071076"/>
            <a:ext cx="104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>
                <a:latin typeface="Calibri" panose="020F0502020204030204" pitchFamily="34" charset="0"/>
              </a:rPr>
              <a:t>Bronnen: Doorbraak Samen Beslissen met ROM: training en handycard. Metz 2018, proefschrift ‘Shared decision making in mental health care: the added value for patients and clinicians’.  </a:t>
            </a:r>
          </a:p>
          <a:p>
            <a:r>
              <a:rPr lang="nl-NL" sz="1200" i="1" dirty="0">
                <a:latin typeface="Calibri" panose="020F0502020204030204" pitchFamily="34" charset="0"/>
              </a:rPr>
              <a:t>Maurer &amp; Westermann 2018, praktijkboek gedeelde besluitvorming in de ggz: kracht van verhalen, beeld en dialoog.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642566-5F33-4FFD-A319-8C8791499E2F}"/>
              </a:ext>
            </a:extLst>
          </p:cNvPr>
          <p:cNvSpPr txBox="1"/>
          <p:nvPr/>
        </p:nvSpPr>
        <p:spPr>
          <a:xfrm>
            <a:off x="7629832" y="4247535"/>
            <a:ext cx="3660932" cy="184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920492-90CD-4416-89FE-CC06834E2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44388" y="3544711"/>
            <a:ext cx="3605516" cy="254893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D2DD23-0988-4D93-8C71-008EAE82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599" y="296349"/>
            <a:ext cx="173751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893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BF750B-59E7-43CA-8B00-A26789114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4502442"/>
              </p:ext>
            </p:extLst>
          </p:nvPr>
        </p:nvGraphicFramePr>
        <p:xfrm>
          <a:off x="567069" y="573051"/>
          <a:ext cx="11057860" cy="58727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954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20706398"/>
                    </a:ext>
                  </a:extLst>
                </a:gridCol>
                <a:gridCol w="8318319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84642820"/>
                    </a:ext>
                  </a:extLst>
                </a:gridCol>
              </a:tblGrid>
              <a:tr h="403303">
                <a:tc gridSpan="2">
                  <a:txBody>
                    <a:bodyPr/>
                    <a:lstStyle/>
                    <a:p>
                      <a:r>
                        <a:rPr lang="nl-NL" sz="1400" dirty="0"/>
                        <a:t>Stappen Samen Beslissen met informatiebronnen bij Intensive Home Treatment</a:t>
                      </a:r>
                      <a:endParaRPr lang="nl-NL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3270518"/>
                  </a:ext>
                </a:extLst>
              </a:tr>
              <a:tr h="1591115">
                <a:tc>
                  <a:txBody>
                    <a:bodyPr/>
                    <a:lstStyle/>
                    <a:p>
                      <a:r>
                        <a:rPr lang="nl-NL" sz="1400" b="1" dirty="0"/>
                        <a:t>1. Voorbereiding, introductie en verwachtingen</a:t>
                      </a:r>
                      <a:endParaRPr lang="nl-NL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is het doel van dit gesprek? Wat zijn uw verwachtingen? Waar hoopt u op?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is er gebeurd? Wie heeft welke rol in de situatie en bij de besluitvorming?: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200" dirty="0"/>
                        <a:t>         Hulpvrager(s) =&gt; Wie vraagt hulp? Wie heeft hulp nodig?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200" dirty="0"/>
                        <a:t>         Probleemdrager(s) =&gt; Wie heeft (het meeste) last?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200" dirty="0"/>
                        <a:t>         Is het nodig de rol van hulpvrager &amp; probleemdrager dicht(er) bij  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200" dirty="0"/>
                        <a:t>         elkaar te brengen?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Welke (visuele) informatiebronnen (ROM, betrokkenen) zijn helpend?</a:t>
                      </a:r>
                      <a:endParaRPr lang="nl-NL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65139980"/>
                  </a:ext>
                </a:extLst>
              </a:tr>
              <a:tr h="1259634">
                <a:tc>
                  <a:txBody>
                    <a:bodyPr/>
                    <a:lstStyle/>
                    <a:p>
                      <a:r>
                        <a:rPr lang="nl-NL" sz="1400" b="1" dirty="0"/>
                        <a:t>2. Samen betekenis geven aan informatiebronnen</a:t>
                      </a:r>
                      <a:endParaRPr lang="nl-NL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is er volgens alle betrokkenen aan de hand? (het gedeelde verhaal over wat er speelt)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Kunnen we dit verhaal voldoende verklaren en begrijpen?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wil ieder vanuit zijn/haar rol anders zien? (waarin verandering gewenst is)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is helpend en hinderend hierbij?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400" dirty="0"/>
                        <a:t>       </a:t>
                      </a:r>
                      <a:r>
                        <a:rPr lang="nl-NL" sz="1000" dirty="0"/>
                        <a:t>Denk aan de stappen: Herkennen, begrijpen, waarderen, handelen</a:t>
                      </a:r>
                      <a:endParaRPr lang="nl-NL" sz="10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41382134"/>
                  </a:ext>
                </a:extLst>
              </a:tr>
              <a:tr h="1259634">
                <a:tc>
                  <a:txBody>
                    <a:bodyPr/>
                    <a:lstStyle/>
                    <a:p>
                      <a:r>
                        <a:rPr lang="nl-NL" sz="1400" b="1" dirty="0"/>
                        <a:t>3. Verkennen opties</a:t>
                      </a:r>
                      <a:endParaRPr lang="nl-NL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Welke invalshoeken voor verandering zijn er? Wat is nodig? Welke opties zijn helpend voor het herstel &amp; regelvermogen van de hulpvrager?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200" dirty="0"/>
                        <a:t>        Op neutrale, gestructureerde wijze bespreken van opties met voor-en nadelen</a:t>
                      </a:r>
                      <a:r>
                        <a:rPr lang="nl-NL" sz="1400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Wie kan welke (gewenste) rol hierin vervullen?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400" dirty="0"/>
                        <a:t>       </a:t>
                      </a:r>
                      <a:r>
                        <a:rPr lang="nl-NL" sz="1200" dirty="0"/>
                        <a:t>Probleemoplosser(s) =&gt; wie kan het probleem (mede) oplossen? </a:t>
                      </a:r>
                      <a:endParaRPr lang="nl-NL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14839986"/>
                  </a:ext>
                </a:extLst>
              </a:tr>
              <a:tr h="563521">
                <a:tc>
                  <a:txBody>
                    <a:bodyPr/>
                    <a:lstStyle/>
                    <a:p>
                      <a:r>
                        <a:rPr lang="nl-NL" sz="1400" b="1" dirty="0"/>
                        <a:t>4. Voorkeuren en afwegen opties</a:t>
                      </a:r>
                      <a:endParaRPr lang="nl-NL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is de weging van voor- en nadelen bij elke optie?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is voor de betrokkenen belangrijk? Wat weegt zwaar en minder zwaar? </a:t>
                      </a:r>
                      <a:endParaRPr lang="nl-NL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27857386"/>
                  </a:ext>
                </a:extLst>
              </a:tr>
              <a:tr h="795559">
                <a:tc>
                  <a:txBody>
                    <a:bodyPr/>
                    <a:lstStyle/>
                    <a:p>
                      <a:r>
                        <a:rPr lang="nl-NL" sz="1400" b="1" dirty="0"/>
                        <a:t>5. Gezamenlijk besluit</a:t>
                      </a:r>
                      <a:endParaRPr lang="nl-NL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Kan (gezamenlijk) een keuze gemaakt worden? Wat is de beste passende optie?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zijn vervolgafspraken (evaluatiemoment etc..)?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Voldeed dit gesprek aan uw verwachtingen? </a:t>
                      </a:r>
                      <a:endParaRPr lang="nl-NL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80553521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C8B95F-DC29-4515-A2BC-77B8A9895C50}"/>
              </a:ext>
            </a:extLst>
          </p:cNvPr>
          <p:cNvSpPr txBox="1"/>
          <p:nvPr/>
        </p:nvSpPr>
        <p:spPr>
          <a:xfrm>
            <a:off x="447706" y="6451728"/>
            <a:ext cx="233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© GGz Breburg, Margot Metz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8DA906-A227-4C82-864C-0DF4BC195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221" y="215631"/>
            <a:ext cx="1737511" cy="3292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BF750B-59E7-43CA-8B00-A26789114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7482887"/>
              </p:ext>
            </p:extLst>
          </p:nvPr>
        </p:nvGraphicFramePr>
        <p:xfrm>
          <a:off x="567070" y="721327"/>
          <a:ext cx="11057860" cy="41503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251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20706398"/>
                    </a:ext>
                  </a:extLst>
                </a:gridCol>
                <a:gridCol w="9473609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8464282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sz="1400" dirty="0"/>
                        <a:t>Stappen betekenis geven aan informatiebronnen bij Intensive Home Treatment</a:t>
                      </a:r>
                      <a:endParaRPr lang="nl-NL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53270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Herkennen</a:t>
                      </a:r>
                      <a:endParaRPr lang="nl-NL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400" dirty="0"/>
                        <a:t>Is de informatie te plaatsen?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Er komt naar voren dat … Herkent u dat?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Herkent u de score? (bij vervolgmeting: vooruitgang, achteruitgang, achteruitgang)</a:t>
                      </a:r>
                      <a:endParaRPr lang="nl-NL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6513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Begrijpen</a:t>
                      </a:r>
                      <a:endParaRPr lang="nl-NL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400" dirty="0"/>
                        <a:t>Wat heeft u gelezen/gehoord? Begrijpt u de informatie? Kunnen we de resultaten uit ROM verklaren?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Doorvragen: Wat/hoe, uitzonderingen, hulpbronnen/krachten?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Erkenning geven: Hoe heeft u dat zo lang kunnen volhouden?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gaat er nu anders? Wat doet u anders? </a:t>
                      </a:r>
                      <a:endParaRPr lang="nl-NL" sz="14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441382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Waarderen</a:t>
                      </a:r>
                      <a:endParaRPr lang="nl-NL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400" dirty="0"/>
                        <a:t>Wat vinden we van de informatie? Wat spreekt u meer/minder aan? Vinden we de resultaten uit ROM goed genoeg?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betekenen deze resultaten voor u en uw naaste?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Bent u tevreden?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Waar zit u nu? (op een schaal van 0-100)</a:t>
                      </a:r>
                      <a:endParaRPr lang="nl-NL" sz="14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71483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b="1" dirty="0"/>
                        <a:t>Handelen</a:t>
                      </a:r>
                      <a:endParaRPr lang="nl-NL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400" dirty="0"/>
                        <a:t>Is verandering gewenst? Zijn verbeteracties nodig? (overgang naar stap 3)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Wondervragen stellen: Stel dat er een wonder gebeurt en problemen zijn minder/verdwenen. Waar zou u dit aan merken? Wat zou u anders doen?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Wat betekenen de resultaten voor uw behandeldoelen?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nl-NL" sz="1400" dirty="0"/>
                        <a:t>Welke opties voor vervolg zijn mogelijk? </a:t>
                      </a:r>
                      <a:endParaRPr lang="nl-NL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2785738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F5F2F0-9FB1-4C29-B5BC-EDE665A50E7F}"/>
              </a:ext>
            </a:extLst>
          </p:cNvPr>
          <p:cNvSpPr txBox="1"/>
          <p:nvPr/>
        </p:nvSpPr>
        <p:spPr>
          <a:xfrm>
            <a:off x="567070" y="4961999"/>
            <a:ext cx="8118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Calibri" panose="020F0502020204030204" pitchFamily="34" charset="0"/>
              </a:rPr>
              <a:t>Workshop 7 maart 2019: Samen beslissen met informatiebronnen bij IHT: Marjolein Windrich, Margot Metz, René Voesenek</a:t>
            </a:r>
          </a:p>
          <a:p>
            <a:endParaRPr lang="nl-NL" sz="1200" i="1" dirty="0">
              <a:latin typeface="Calibri" panose="020F0502020204030204" pitchFamily="34" charset="0"/>
            </a:endParaRPr>
          </a:p>
          <a:p>
            <a:r>
              <a:rPr lang="nl-NL" sz="1200" i="1" dirty="0">
                <a:latin typeface="Calibri" panose="020F0502020204030204" pitchFamily="34" charset="0"/>
              </a:rPr>
              <a:t>Bronnen:</a:t>
            </a:r>
          </a:p>
          <a:p>
            <a:r>
              <a:rPr lang="nl-NL" sz="1200" i="1" dirty="0">
                <a:latin typeface="Calibri" panose="020F0502020204030204" pitchFamily="34" charset="0"/>
              </a:rPr>
              <a:t>Doorbraak Samen Beslissen met ROM: training en handycard</a:t>
            </a:r>
          </a:p>
          <a:p>
            <a:r>
              <a:rPr lang="nl-NL" sz="1200" i="1" dirty="0">
                <a:latin typeface="Calibri" panose="020F0502020204030204" pitchFamily="34" charset="0"/>
              </a:rPr>
              <a:t>Metz 2018, proefschrift ‘Shared decision making in mental health care: the added value for patients and clinicians’. </a:t>
            </a:r>
          </a:p>
          <a:p>
            <a:r>
              <a:rPr lang="nl-NL" sz="1200" i="1" dirty="0">
                <a:latin typeface="Calibri" panose="020F0502020204030204" pitchFamily="34" charset="0"/>
              </a:rPr>
              <a:t>Maurer &amp; Westermann 2018, praktijkboek gedeelde besluitvorming in de ggz: kracht van verhalen, beeld en dialoog.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E19673-797D-4225-8B20-5213D2D85E0A}"/>
              </a:ext>
            </a:extLst>
          </p:cNvPr>
          <p:cNvSpPr txBox="1"/>
          <p:nvPr/>
        </p:nvSpPr>
        <p:spPr>
          <a:xfrm>
            <a:off x="9421586" y="6284245"/>
            <a:ext cx="2338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© </a:t>
            </a:r>
            <a:r>
              <a:rPr lang="nl-NL" sz="1400" dirty="0" err="1"/>
              <a:t>GGz</a:t>
            </a:r>
            <a:r>
              <a:rPr lang="nl-NL" sz="1400" dirty="0"/>
              <a:t> </a:t>
            </a:r>
            <a:r>
              <a:rPr lang="nl-NL" sz="1400" dirty="0" err="1"/>
              <a:t>Breburg</a:t>
            </a:r>
            <a:r>
              <a:rPr lang="nl-NL" sz="1400" dirty="0"/>
              <a:t>, Margot Metz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0C0735-60F9-495B-A10D-99801377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184" y="240628"/>
            <a:ext cx="173751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731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BFF853-3F46-4887-876C-E39911BB0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631789"/>
            <a:ext cx="5630393" cy="360038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8B5B82-E972-4200-A723-B09580A02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21" y="631789"/>
            <a:ext cx="5589591" cy="320689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F1517A-FFA0-4587-8B3C-B0AEE94BF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166" y="3979087"/>
            <a:ext cx="4220643" cy="283357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05559B-4DA4-4113-B140-029B6BB40EB9}"/>
              </a:ext>
            </a:extLst>
          </p:cNvPr>
          <p:cNvSpPr txBox="1">
            <a:spLocks/>
          </p:cNvSpPr>
          <p:nvPr/>
        </p:nvSpPr>
        <p:spPr>
          <a:xfrm>
            <a:off x="308443" y="225960"/>
            <a:ext cx="11719255" cy="405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b="1" dirty="0">
                <a:solidFill>
                  <a:srgbClr val="002060"/>
                </a:solidFill>
                <a:latin typeface="+mn-lt"/>
              </a:rPr>
              <a:t>Routine Outcome Monitoring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A728D1-43CC-4CD5-B6BF-0E5FBE6CDF4F}"/>
              </a:ext>
            </a:extLst>
          </p:cNvPr>
          <p:cNvSpPr txBox="1"/>
          <p:nvPr/>
        </p:nvSpPr>
        <p:spPr>
          <a:xfrm>
            <a:off x="585788" y="4796503"/>
            <a:ext cx="535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ORS-SRS: wekelijks</a:t>
            </a:r>
          </a:p>
          <a:p>
            <a:r>
              <a:rPr lang="nl-NL" sz="2400" dirty="0">
                <a:solidFill>
                  <a:srgbClr val="002060"/>
                </a:solidFill>
              </a:rPr>
              <a:t>Kennedy ASV: begin, tussen (ZAG), eind</a:t>
            </a:r>
            <a:br>
              <a:rPr lang="nl-NL" sz="2400" dirty="0">
                <a:solidFill>
                  <a:srgbClr val="002060"/>
                </a:solidFill>
              </a:rPr>
            </a:br>
            <a:r>
              <a:rPr lang="nl-NL" sz="2400" dirty="0">
                <a:solidFill>
                  <a:srgbClr val="002060"/>
                </a:solidFill>
              </a:rPr>
              <a:t>Tevredenheid cliënt, naaste: eind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6F96B4-9B18-484A-B2CF-79058B58E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031" y="225960"/>
            <a:ext cx="173751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974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9C2720-AEB6-4BF9-8882-00C271EF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941" y="194963"/>
            <a:ext cx="1737511" cy="3292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FDB1AA-0F9B-44AC-96BB-E98C1F6D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02" y="6073842"/>
            <a:ext cx="2816596" cy="51820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6EB3CE-C1AC-4F9D-AE6B-0C6A56EAB832}"/>
              </a:ext>
            </a:extLst>
          </p:cNvPr>
          <p:cNvSpPr txBox="1">
            <a:spLocks/>
          </p:cNvSpPr>
          <p:nvPr/>
        </p:nvSpPr>
        <p:spPr>
          <a:xfrm>
            <a:off x="1430654" y="1514630"/>
            <a:ext cx="10075545" cy="71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002060"/>
                </a:solidFill>
                <a:latin typeface="+mn-lt"/>
              </a:rPr>
              <a:t>Genoeg gepraat, tijd voor oefenen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5390A4-1192-44F5-915D-D3A431A8CA73}"/>
              </a:ext>
            </a:extLst>
          </p:cNvPr>
          <p:cNvSpPr txBox="1"/>
          <p:nvPr/>
        </p:nvSpPr>
        <p:spPr>
          <a:xfrm>
            <a:off x="3079908" y="2914154"/>
            <a:ext cx="7246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Casuïstiek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Handy Card Samen Beslissen in IHT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Ervaringen delen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05119A-45E8-47EA-9AC1-4F81FC329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010" y="1431128"/>
            <a:ext cx="3670499" cy="388938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3CB8AD-CFD9-4E96-B662-7C4A10B48E2C}"/>
              </a:ext>
            </a:extLst>
          </p:cNvPr>
          <p:cNvSpPr/>
          <p:nvPr/>
        </p:nvSpPr>
        <p:spPr>
          <a:xfrm>
            <a:off x="6468426" y="4800600"/>
            <a:ext cx="4767264" cy="715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262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D24E35-9BA4-4E13-BF2C-11DA6D02C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811" y="3586872"/>
            <a:ext cx="1223009" cy="122300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9C2720-AEB6-4BF9-8882-00C271EF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941" y="194963"/>
            <a:ext cx="1737511" cy="3292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FDB1AA-0F9B-44AC-96BB-E98C1F6D1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702" y="6073842"/>
            <a:ext cx="2816596" cy="51820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B71404-2DCB-4686-BCA0-C653D9FAF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664" y="3396185"/>
            <a:ext cx="1621194" cy="22912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359DA9-1B6D-4AFD-85B9-D2D8F26B0A96}"/>
              </a:ext>
            </a:extLst>
          </p:cNvPr>
          <p:cNvSpPr txBox="1">
            <a:spLocks/>
          </p:cNvSpPr>
          <p:nvPr/>
        </p:nvSpPr>
        <p:spPr>
          <a:xfrm>
            <a:off x="1430654" y="1514630"/>
            <a:ext cx="10075545" cy="71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002060"/>
                </a:solidFill>
                <a:latin typeface="+mn-lt"/>
              </a:rPr>
              <a:t>Dan hadden we nog een vraag te beantwoorden en een ambitie te realiseren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22B166-3565-4B33-8904-702A8FD3752D}"/>
              </a:ext>
            </a:extLst>
          </p:cNvPr>
          <p:cNvSpPr/>
          <p:nvPr/>
        </p:nvSpPr>
        <p:spPr>
          <a:xfrm>
            <a:off x="1430654" y="2351717"/>
            <a:ext cx="9907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Op welke manier zouden wij de samenwerking tussen de IHT-professional en de client en diens naasten kunnen verbeteren en wat zou het kunnen betekenen voor het IHT model</a:t>
            </a:r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Gedachtewolkje: wolk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1BEF43-A5E3-4F31-A53B-F619224300AB}"/>
              </a:ext>
            </a:extLst>
          </p:cNvPr>
          <p:cNvSpPr/>
          <p:nvPr/>
        </p:nvSpPr>
        <p:spPr>
          <a:xfrm>
            <a:off x="4309110" y="3275047"/>
            <a:ext cx="5086350" cy="2068323"/>
          </a:xfrm>
          <a:prstGeom prst="cloudCallout">
            <a:avLst>
              <a:gd name="adj1" fmla="val -67265"/>
              <a:gd name="adj2" fmla="val 221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C00000"/>
                </a:solidFill>
              </a:rPr>
              <a:t>Nieuw hoofdstuk schrijven: Samen Beslissen in IHT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141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6983D9-5AD9-41EC-9E27-864631DA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53" y="162856"/>
            <a:ext cx="1782532" cy="17825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292F14-CC00-49CD-A7A7-FFD46003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62" y="693406"/>
            <a:ext cx="10091138" cy="1325563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+mn-lt"/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57007B-3B8F-4795-91AA-ED32F9999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955" y="2018969"/>
            <a:ext cx="10091137" cy="36150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</a:rPr>
              <a:t>Herstellen doe je </a:t>
            </a:r>
            <a:r>
              <a:rPr lang="nl-NL" sz="2000" i="1" dirty="0">
                <a:solidFill>
                  <a:srgbClr val="002060"/>
                </a:solidFill>
              </a:rPr>
              <a:t>bij voorkeur </a:t>
            </a:r>
            <a:r>
              <a:rPr lang="nl-NL" sz="2000" dirty="0">
                <a:solidFill>
                  <a:srgbClr val="002060"/>
                </a:solidFill>
              </a:rPr>
              <a:t>thuis en met de mensen die belangrijk voor je zijn.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</a:rPr>
              <a:t>Crisis, IHT en samen beslissen.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</a:rPr>
              <a:t>Model voor Samen Beslissen met informatiebronnen bij IHT.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</a:rPr>
              <a:t>In dialoog aan de hand van casuïstiek.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</a:rPr>
              <a:t>Tijd voor een update van </a:t>
            </a:r>
            <a:r>
              <a:rPr lang="nl-NL" sz="2000" b="1" i="1" dirty="0">
                <a:solidFill>
                  <a:srgbClr val="002060"/>
                </a:solidFill>
              </a:rPr>
              <a:t>het handboek</a:t>
            </a:r>
            <a:r>
              <a:rPr lang="nl-NL" sz="2000" dirty="0">
                <a:solidFill>
                  <a:srgbClr val="002060"/>
                </a:solidFill>
              </a:rPr>
              <a:t>: samen beslissen als nieuw hoofdstuk.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D503AF-6533-4663-9FC9-C4126D9B6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35822" y="279740"/>
            <a:ext cx="1736945" cy="3282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46F2A0-34C7-4349-ACE6-92724317B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585" y="6164594"/>
            <a:ext cx="2820830" cy="5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26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7C7D7E-826E-4A21-A53E-9F9F2C28F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69" y="1722123"/>
            <a:ext cx="6377421" cy="34137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D503AF-6533-4663-9FC9-C4126D9B6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35822" y="279740"/>
            <a:ext cx="1736945" cy="32827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DD5A90-F011-4FCB-8CB3-32C51C2FCEA6}"/>
              </a:ext>
            </a:extLst>
          </p:cNvPr>
          <p:cNvSpPr txBox="1">
            <a:spLocks/>
          </p:cNvSpPr>
          <p:nvPr/>
        </p:nvSpPr>
        <p:spPr>
          <a:xfrm>
            <a:off x="1707139" y="1036677"/>
            <a:ext cx="2373371" cy="71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002060"/>
                </a:solidFill>
                <a:latin typeface="+mn-lt"/>
              </a:rPr>
              <a:t>GGz Breburg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0FEF0D-4114-416B-BEE3-DD815E9E9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681" y="6153127"/>
            <a:ext cx="2816596" cy="51820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F950CB-D167-4422-A95E-8E9F85F84527}"/>
              </a:ext>
            </a:extLst>
          </p:cNvPr>
          <p:cNvSpPr txBox="1"/>
          <p:nvPr/>
        </p:nvSpPr>
        <p:spPr>
          <a:xfrm>
            <a:off x="7760970" y="3550302"/>
            <a:ext cx="4343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Werkgebied voor circa 950.000 inwoners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Verdeeld over 2 regio’s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Jaarlijkse omzet circa  130 milj.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1700 medewerkers in loondienst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Voor IHT: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Ongeveer 1000 meldingen per regio per jaar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54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292F14-CC00-49CD-A7A7-FFD46003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653" y="3989762"/>
            <a:ext cx="10075545" cy="715949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+mn-lt"/>
              </a:rPr>
              <a:t>Onze aanpak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D503AF-6533-4663-9FC9-C4126D9B6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35822" y="279740"/>
            <a:ext cx="1736945" cy="328277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D6F60F-6DE0-4492-9177-2FAF9055F090}"/>
              </a:ext>
            </a:extLst>
          </p:cNvPr>
          <p:cNvSpPr/>
          <p:nvPr/>
        </p:nvSpPr>
        <p:spPr>
          <a:xfrm>
            <a:off x="1268804" y="2308072"/>
            <a:ext cx="9635490" cy="134162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/>
              <a:t>Herstellen doe je </a:t>
            </a:r>
            <a:r>
              <a:rPr lang="nl-NL" sz="2200" i="1" dirty="0"/>
              <a:t>bij voorkeur thuis </a:t>
            </a:r>
            <a:r>
              <a:rPr lang="nl-NL" sz="2200" dirty="0"/>
              <a:t>en met de mensen die belangrijk voor je zijn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1F60F0-470A-40AA-B45E-951F08F48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137" y="593589"/>
            <a:ext cx="5100125" cy="266411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DD5A90-F011-4FCB-8CB3-32C51C2FCEA6}"/>
              </a:ext>
            </a:extLst>
          </p:cNvPr>
          <p:cNvSpPr txBox="1">
            <a:spLocks/>
          </p:cNvSpPr>
          <p:nvPr/>
        </p:nvSpPr>
        <p:spPr>
          <a:xfrm>
            <a:off x="1430654" y="1514630"/>
            <a:ext cx="10075545" cy="71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solidFill>
                  <a:srgbClr val="002060"/>
                </a:solidFill>
                <a:latin typeface="+mn-lt"/>
              </a:rPr>
              <a:t>Visie en missie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30FB27-2524-497B-9A03-B79AE2005D0A}"/>
              </a:ext>
            </a:extLst>
          </p:cNvPr>
          <p:cNvSpPr/>
          <p:nvPr/>
        </p:nvSpPr>
        <p:spPr>
          <a:xfrm>
            <a:off x="1430653" y="4705711"/>
            <a:ext cx="301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https://youtu.be/kgIUdfYHSxg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0FEF0D-4114-416B-BEE3-DD815E9E9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681" y="6153127"/>
            <a:ext cx="281659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06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18984" y="4914900"/>
            <a:ext cx="5272996" cy="12263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Marjolein Windrich  </a:t>
            </a:r>
          </a:p>
          <a:p>
            <a:pPr algn="l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Senior medewerker herstel &amp; ervaringsdeskundigheid </a:t>
            </a:r>
          </a:p>
          <a:p>
            <a:pPr algn="l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GGZ Breburg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29201" y="1860977"/>
            <a:ext cx="6983730" cy="1893500"/>
          </a:xfrm>
        </p:spPr>
        <p:txBody>
          <a:bodyPr anchor="t">
            <a:normAutofit/>
          </a:bodyPr>
          <a:lstStyle/>
          <a:p>
            <a:pPr algn="l"/>
            <a:r>
              <a:rPr lang="de-DE" sz="4100" dirty="0">
                <a:solidFill>
                  <a:srgbClr val="002060"/>
                </a:solidFill>
                <a:latin typeface="+mn-lt"/>
                <a:ea typeface="+mj-lt"/>
                <a:cs typeface="+mj-lt"/>
              </a:rPr>
              <a:t>Crisis, IHT en samen beslissen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717018-112A-41CE-83CF-F13FB78A7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3154" r="5" b="5"/>
          <a:stretch/>
        </p:blipFill>
        <p:spPr>
          <a:xfrm>
            <a:off x="102889" y="4069081"/>
            <a:ext cx="3376191" cy="2788920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5DCF66-2DD0-42A1-8F84-266808771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36856" r="19644" b="-1"/>
          <a:stretch/>
        </p:blipFill>
        <p:spPr>
          <a:xfrm>
            <a:off x="3532736" y="2580060"/>
            <a:ext cx="2959504" cy="295950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FF4B29-FF1C-41BD-9F14-CA9487EDC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l="18065" r="21032" b="1"/>
          <a:stretch/>
        </p:blipFill>
        <p:spPr>
          <a:xfrm>
            <a:off x="1" y="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57F7DF-AA4D-44C3-91A3-C6C20C041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480" y="246873"/>
            <a:ext cx="2480035" cy="46990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B2A09A-7202-4062-B795-14CC6B4D4D61}"/>
              </a:ext>
            </a:extLst>
          </p:cNvPr>
          <p:cNvSpPr/>
          <p:nvPr/>
        </p:nvSpPr>
        <p:spPr>
          <a:xfrm>
            <a:off x="0" y="6400800"/>
            <a:ext cx="3943112" cy="457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143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63A646-6132-407F-8D1D-B733F492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82746"/>
            <a:ext cx="7718587" cy="1167412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 </a:t>
            </a:r>
            <a:r>
              <a:rPr lang="en-US" sz="2700" b="1" dirty="0">
                <a:solidFill>
                  <a:srgbClr val="002060"/>
                </a:solidFill>
                <a:latin typeface="+mn-lt"/>
              </a:rPr>
              <a:t>Het vertrekpunt: de visie op herstel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CDE8B7-7ED5-4B9F-B98D-23B8241BC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43" y="2050158"/>
            <a:ext cx="7320305" cy="23470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Herstel is het proces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 de cliënt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Het antwoord op de vraag 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hoe moet ik mijn cliënt ondersteunen bij zijn/haar herstel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vind je altijd maar op één manier………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door het aan de cliënt te vragen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(Timmer, 2011)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DFA56C-AFD4-B243-91B7-8FD34853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948" y="2013774"/>
            <a:ext cx="2701624" cy="35479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4F63DFD-4FA5-438B-BED1-23D664FD7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816" y="235443"/>
            <a:ext cx="1737511" cy="3292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E48197-3883-4CCA-8E43-69B514F76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702" y="6061687"/>
            <a:ext cx="281659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75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82D90D-9BCA-47C9-9795-2FF4361C0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204DC2-37C4-4CCC-99BB-D3420B12D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122" y="1177289"/>
            <a:ext cx="6125624" cy="48836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Herstel en herstelondersteuning betekent het aangaan en verdragen van spanning en onzekerheid en het proces de tijd durven geven die het nodig heeft, soms wars van afspraken, gewoontes of verwachtingen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Kole, 2012).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858246-C835-4B72-BB30-FB94E0961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86" y="886890"/>
            <a:ext cx="5413336" cy="5084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5540E7-2883-436A-9A01-822A1C4FF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584" y="246873"/>
            <a:ext cx="1737511" cy="3292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92D11E-9AA5-4158-8B70-B4EA9FD6E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702" y="6060970"/>
            <a:ext cx="281659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362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4F0949-FD79-4C7E-9F2B-75CC8E1B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17" y="1531620"/>
            <a:ext cx="10424161" cy="1421112"/>
          </a:xfrm>
        </p:spPr>
        <p:txBody>
          <a:bodyPr>
            <a:normAutofit/>
          </a:bodyPr>
          <a:lstStyle/>
          <a:p>
            <a:r>
              <a:rPr lang="nl-NL" sz="2700" b="1" dirty="0">
                <a:solidFill>
                  <a:srgbClr val="002060"/>
                </a:solidFill>
                <a:latin typeface="+mn-lt"/>
              </a:rPr>
              <a:t>Cliënt</a:t>
            </a:r>
            <a:r>
              <a:rPr lang="en-US" sz="2700" b="1" dirty="0">
                <a:solidFill>
                  <a:srgbClr val="002060"/>
                </a:solidFill>
                <a:latin typeface="+mn-lt"/>
              </a:rPr>
              <a:t> ervaringen over crisis en eigen regie</a:t>
            </a:r>
          </a:p>
          <a:p>
            <a:pPr algn="r"/>
            <a:endParaRPr lang="en-US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7466B2-4A01-4362-AA9A-6B64A1CA0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17" y="1993539"/>
            <a:ext cx="10424162" cy="2823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cs typeface="Calibri"/>
              </a:rPr>
              <a:t>A:  "Wat ik nodig heb, wordt mij gevraagd..., hier word ik lichtelijk blij van!  Er wordt met mij overlegd" </a:t>
            </a:r>
          </a:p>
          <a:p>
            <a:pPr>
              <a:spcBef>
                <a:spcPts val="0"/>
              </a:spcBef>
            </a:pPr>
            <a:endParaRPr lang="en-US" sz="24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cs typeface="Calibri"/>
              </a:rPr>
              <a:t>L: "Vroeger werd ik door de ambulance opgehaald en naar een locatie gebracht. Mijn moeder moest zelf uitzoeken waar ik opgenomen was" </a:t>
            </a:r>
          </a:p>
          <a:p>
            <a:endParaRPr lang="en-US" sz="2400" dirty="0"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19B6B6-DD9C-4026-98D7-43C05BCC1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154" y="224013"/>
            <a:ext cx="1737511" cy="3292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273A67-1C9A-420A-91DB-96FAF071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02" y="6131625"/>
            <a:ext cx="281659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71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F52108-0155-4035-87F8-0E8275BEE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3"/>
              </a:ext>
            </a:extLst>
          </a:blip>
          <a:stretch>
            <a:fillRect/>
          </a:stretch>
        </p:blipFill>
        <p:spPr>
          <a:xfrm>
            <a:off x="1048561" y="674370"/>
            <a:ext cx="2521824" cy="25218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19CB11-EA9D-493B-B2D6-F81FDCEFB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084" y="2421682"/>
            <a:ext cx="6084634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4AF490-1208-41CE-BCD5-2E6617C72BE2}"/>
              </a:ext>
            </a:extLst>
          </p:cNvPr>
          <p:cNvSpPr txBox="1"/>
          <p:nvPr/>
        </p:nvSpPr>
        <p:spPr>
          <a:xfrm>
            <a:off x="4105059" y="1462717"/>
            <a:ext cx="7708636" cy="71558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700" b="1" dirty="0">
                <a:solidFill>
                  <a:srgbClr val="002060"/>
                </a:solidFill>
                <a:ea typeface="+mj-ea"/>
                <a:cs typeface="+mj-cs"/>
              </a:rPr>
              <a:t>Vertaling naar IHT, wat vinden </a:t>
            </a:r>
            <a:r>
              <a:rPr lang="nl-NL" sz="2700" b="1" dirty="0">
                <a:solidFill>
                  <a:srgbClr val="002060"/>
                </a:solidFill>
                <a:ea typeface="+mj-ea"/>
                <a:cs typeface="+mj-cs"/>
              </a:rPr>
              <a:t>cliënten</a:t>
            </a:r>
            <a:r>
              <a:rPr lang="en-US" sz="2700" b="1" dirty="0">
                <a:solidFill>
                  <a:srgbClr val="002060"/>
                </a:solidFill>
                <a:ea typeface="+mj-ea"/>
                <a:cs typeface="+mj-cs"/>
              </a:rPr>
              <a:t> belangrijk:​</a:t>
            </a:r>
          </a:p>
          <a:p>
            <a:endParaRPr lang="nl-NL" sz="2400" dirty="0">
              <a:latin typeface="Calibri Light"/>
              <a:ea typeface="+mn-lt"/>
              <a:cs typeface="Calibri Ligh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Maak contact en stel iemand gerust en veilig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Naasten horen en betrekken(indien betrokken)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Aansluiten bij /aanknopingspunten zoeken in de crisis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Luisterend oor en nabij zijn zonder over te nemen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Geen druk uitoefenen maar prikkelen/verleiden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Geef duidelijke uitleg en in begrijpelijke taal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Welke ideeën heeft client zelf t.a.v. wel/niet werkt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Geef client inspraak in keuzevrijheid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 zijn hulpbronnen in zijn/haar omgeving</a:t>
            </a:r>
          </a:p>
          <a:p>
            <a:endParaRPr lang="nl-NL" sz="2400" dirty="0">
              <a:latin typeface="Calibri Light"/>
              <a:cs typeface="Calibri Light"/>
            </a:endParaRPr>
          </a:p>
          <a:p>
            <a:endParaRPr lang="en-US" sz="2400" dirty="0">
              <a:latin typeface="Calibri Light"/>
              <a:cs typeface="Calibri Light"/>
            </a:endParaRPr>
          </a:p>
          <a:p>
            <a:endParaRPr lang="en-US" sz="2400" dirty="0">
              <a:latin typeface="Calibri Light"/>
              <a:cs typeface="Calibri Light"/>
            </a:endParaRPr>
          </a:p>
          <a:p>
            <a:endParaRPr lang="en-US" sz="2400" dirty="0">
              <a:latin typeface="Calibri Light"/>
              <a:cs typeface="Calibri Light"/>
            </a:endParaRPr>
          </a:p>
          <a:p>
            <a:endParaRPr lang="en-US" sz="2400" dirty="0">
              <a:latin typeface="Calibri Light"/>
              <a:cs typeface="Calibri Light"/>
            </a:endParaRPr>
          </a:p>
          <a:p>
            <a:endParaRPr lang="en-US" dirty="0">
              <a:latin typeface="Calibri Light"/>
              <a:cs typeface="Calibri Light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alibri Light"/>
                <a:cs typeface="Calibri Light"/>
              </a:rPr>
              <a:t>​</a:t>
            </a:r>
            <a:endParaRPr lang="en-US" dirty="0">
              <a:cs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530118-C598-414E-8E7F-F0EC1C25E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634" y="235443"/>
            <a:ext cx="1737511" cy="3292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532389-A9DD-4075-8A94-A2C69B3E9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702" y="6060971"/>
            <a:ext cx="281659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59186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00d384ee-eb1c-478a-b5d2-2da1fe810cf8" ContentTypeId="0x01010008340FB89F8100448F69F1413F8A7F1305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amdocument" ma:contentTypeID="0x01010008340FB89F8100448F69F1413F8A7F1305005AF2145112E9104CA4B445AF4222F12A" ma:contentTypeVersion="41" ma:contentTypeDescription="" ma:contentTypeScope="" ma:versionID="2010b0b4d0f844da7b50f608920dfc2c">
  <xsd:schema xmlns:xsd="http://www.w3.org/2001/XMLSchema" xmlns:xs="http://www.w3.org/2001/XMLSchema" xmlns:p="http://schemas.microsoft.com/office/2006/metadata/properties" xmlns:ns1="http://schemas.microsoft.com/sharepoint/v3" xmlns:ns2="527d0f96-d667-4b99-b386-b912ff705099" xmlns:ns3="8cec4581-a416-42be-b218-d24965ed0c73" targetNamespace="http://schemas.microsoft.com/office/2006/metadata/properties" ma:root="true" ma:fieldsID="b5fb7becad367957463d4ece5129bae5" ns1:_="" ns2:_="" ns3:_="">
    <xsd:import namespace="http://schemas.microsoft.com/sharepoint/v3"/>
    <xsd:import namespace="527d0f96-d667-4b99-b386-b912ff705099"/>
    <xsd:import namespace="8cec4581-a416-42be-b218-d24965ed0c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Eigenschappen van het geïntegreerd beleid voor naleving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Actie van de gebruikersinterface van het geïntegreerd beleid voor naleving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d0f96-d667-4b99-b386-b912ff7050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4581-a416-42be-b218-d24965ed0c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1A001F-4FBA-4C0B-800A-7DFABE2F2E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ADEDA5-DD33-4D65-AE19-55B4087528B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A75EAC7-7552-4075-A47F-5D8909BF3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7d0f96-d667-4b99-b386-b912ff705099"/>
    <ds:schemaRef ds:uri="8cec4581-a416-42be-b218-d24965ed0c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118BC20-F465-4C2B-8640-69DCCDB79E29}">
  <ds:schemaRefs>
    <ds:schemaRef ds:uri="http://schemas.microsoft.com/sharepoint/v3"/>
    <ds:schemaRef ds:uri="http://schemas.openxmlformats.org/package/2006/metadata/core-properties"/>
    <ds:schemaRef ds:uri="http://purl.org/dc/terms/"/>
    <ds:schemaRef ds:uri="527d0f96-d667-4b99-b386-b912ff70509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8cec4581-a416-42be-b218-d24965ed0c7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1723</Words>
  <Application>Microsoft Macintosh PowerPoint</Application>
  <PresentationFormat>Aangepast</PresentationFormat>
  <Paragraphs>209</Paragraphs>
  <Slides>17</Slides>
  <Notes>7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Samen beslissen met informatiebronnen bij  Intensive Home Treatment</vt:lpstr>
      <vt:lpstr>Programma</vt:lpstr>
      <vt:lpstr>Dia 3</vt:lpstr>
      <vt:lpstr>Onze aanpak</vt:lpstr>
      <vt:lpstr>Crisis, IHT en samen beslissen </vt:lpstr>
      <vt:lpstr> Het vertrekpunt: de visie op herstel</vt:lpstr>
      <vt:lpstr>Dia 7</vt:lpstr>
      <vt:lpstr>Cliënt ervaringen over crisis en eigen regie </vt:lpstr>
      <vt:lpstr>Dia 9</vt:lpstr>
      <vt:lpstr>Dia 10</vt:lpstr>
      <vt:lpstr>https://www.linkedin.com/in/marjoleinwindrich KRO De Wandeling 2009</vt:lpstr>
      <vt:lpstr>Uitgangspunten model Samen Beslissen bij IHT</vt:lpstr>
      <vt:lpstr>Dia 13</vt:lpstr>
      <vt:lpstr>Dia 14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Margot Metz</dc:creator>
  <cp:lastModifiedBy>Karin Bonouvrie</cp:lastModifiedBy>
  <cp:revision>54</cp:revision>
  <dcterms:created xsi:type="dcterms:W3CDTF">2019-05-01T14:36:30Z</dcterms:created>
  <dcterms:modified xsi:type="dcterms:W3CDTF">2019-05-01T14:37:09Z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0x01010008340FB89F8100448F69F1413F8A7F1305005AF2145112E9104CA4B445AF4222F12A</vt:lpwstr>
  </property>
</Properties>
</file>