
<file path=[Content_Types].xml><?xml version="1.0" encoding="utf-8"?>
<Types xmlns="http://schemas.openxmlformats.org/package/2006/content-types">
  <Default Extension="rels" ContentType="application/vnd.openxmlformats-package.relationships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</p:sldMasterIdLst>
  <p:notesMasterIdLst>
    <p:notesMasterId r:id="rId20"/>
  </p:notesMasterIdLst>
  <p:sldIdLst>
    <p:sldId id="256" r:id="rId5"/>
    <p:sldId id="264" r:id="rId6"/>
    <p:sldId id="265" r:id="rId7"/>
    <p:sldId id="266" r:id="rId8"/>
    <p:sldId id="280" r:id="rId9"/>
    <p:sldId id="292" r:id="rId10"/>
    <p:sldId id="267" r:id="rId11"/>
    <p:sldId id="274" r:id="rId12"/>
    <p:sldId id="293" r:id="rId13"/>
    <p:sldId id="294" r:id="rId14"/>
    <p:sldId id="282" r:id="rId15"/>
    <p:sldId id="269" r:id="rId16"/>
    <p:sldId id="257" r:id="rId17"/>
    <p:sldId id="259" r:id="rId18"/>
    <p:sldId id="262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Sietze.Ketelaar" initials="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767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602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-128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A0E5C-33C3-4BB5-B9CC-D75093DA008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B046-2E98-4A98-96DD-69312AFFC75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8798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82F4E4-9F79-49C2-9F01-9AC2F6403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D735DF-C259-4E0A-918C-80CE3535F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B91862-B3D9-4C98-A9FE-0234DA6CB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35393FD-4E9D-43FD-BEA3-F9082062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882C3B-EDF8-4947-B977-E945AEFAE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5928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CD19F12-6555-44C6-9B0C-AC1D6842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AFA134F-162C-4542-9C18-396EC350C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E5AFF8-F36C-44E9-9368-CE002E2A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E6C75E-C786-4BFC-BD5B-1E702472A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B0BB35-54DB-4637-B298-552A15A9A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1421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87A02EA-D50E-4A46-925D-ACCBFDBF99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B65AB7-9B45-4D0C-89DD-B5115036A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5AFF6F-DFE7-4125-8D73-7A7B00E19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8C6FC5-AB98-4E81-8D4D-A25101814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A1E875-5448-4013-BCBE-6E2EE45B4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106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B265106-266E-4840-8390-B99F81CF3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4BB8783-259A-4474-BF58-A85D73E68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311C791-A17C-49E8-90C1-0F33F50D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411E06D-6F2B-4962-8C60-F00F0CCE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E8D212-431A-4859-90CF-DAA1D8192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432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02C402-AD1B-4471-A149-AC446FE21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A3B26C8-6890-40B4-9DD4-F28C6545A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C876AD5-8506-4BB2-B594-8E2D245BB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4E576C9-1DF1-44D2-8753-5403A8D28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2AF3526-C932-4ECB-8F7E-B920633B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948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E8928F-B033-4E90-8F74-C852001C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36CEB2-74E6-4C7A-BB97-2AE4821030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A4E0BE2-31B7-4010-9E0C-013610FC6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CD877BB-C470-48A7-8EEF-CA7E2DF8F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A98B45F-B488-4FCF-BCE1-E5815D49A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752B9D8-9FED-4E15-A914-5A9B4E9A5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33581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E08EE82-951E-4B97-A0A2-A3EFF56A9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8A7C089-0921-4FCB-8F02-38C62B747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B8D3CE-F25F-40A0-AE91-A84DC66E7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5BB5AB7-B9AA-4A86-A8F0-31429C054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B278EB-17B4-4D7F-A4E1-9677C8528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245C15-DE7F-4D97-B139-6FFEE0DF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751BA7-1D65-4199-8DE9-EE7B1D309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90FFF7-5E0F-414B-A8F2-2310120B5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87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8E9055A-6122-44A5-A8E6-7312DB6A8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9F544B8-18C3-41C6-BB5D-2B96F039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28FA9D4-FDDE-40EC-998F-FA4977B2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08DC6D1-7628-44CB-8BF1-3C5EB5D0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7989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9805359-4EDE-443E-B67E-76B7F243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E72BE6B-4D25-4A76-A15F-928635394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D9DCF28-2843-4EB4-929D-0279CB58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17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1EC0C17-2F8B-4CA4-A510-6BDBEB0F0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0B5A390-D00F-4E81-87D5-3F44E4278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5449AEE-A8BE-4D1A-B41D-8ACD63F6A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A312AAC-8865-4066-B953-194C53990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FFCC5E6-858E-43C6-8F8A-AA1D20AC4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B8206D4-5BB4-4357-A8B1-44CC23468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5127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73D5469-D717-46BF-B5C4-60417E0B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21A924A-713A-4D69-8003-08B12840A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9D113FA-F241-42A4-A0EF-A8A19BE69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60F2490-1571-4F83-826D-C2EF570C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6EBFE2-E5B6-47CC-ADED-59E77E2D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03119DC9-5CE8-4649-ACD8-EA6FFE27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679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4D39DC-EE24-4F5D-9FDD-CB7544E4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2E62233-A554-48C5-B148-01BA26593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6E5368-D8AD-43BD-8CF6-AF4DCC803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E61B7-F2AB-48A5-9880-2F4FE073810E}" type="datetimeFigureOut">
              <a:rPr lang="nl-NL" smtClean="0"/>
              <a:pPr/>
              <a:t>29-04-2019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ADA6D04-B62C-4B35-BEAB-FC2BEA708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A62C5D7-3273-4DCE-B7C7-482EDAF75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E7BA-68B9-4D27-9BFC-33C0662C8C00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1162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irkjan.co/rr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png"/><Relationship Id="rId5" Type="http://schemas.openxmlformats.org/officeDocument/2006/relationships/image" Target="../media/image28.jpeg"/><Relationship Id="rId6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04F64EC-EBA1-437F-BB9A-AA7530D65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9175" y="901148"/>
            <a:ext cx="9144000" cy="3000955"/>
          </a:xfrm>
        </p:spPr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Rapid </a:t>
            </a:r>
            <a:r>
              <a:rPr lang="nl-NL" dirty="0" err="1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Responder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 GGZ 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triage, beoordeling </a:t>
            </a:r>
            <a:br>
              <a:rPr lang="nl-NL" dirty="0"/>
            </a:br>
            <a:r>
              <a:rPr lang="nl-NL" dirty="0"/>
              <a:t>en passend vervoer voor mensen met verward gedrag in Friesland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0648F5C-83AD-4A40-AF22-FD854247D1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5479" y="5186229"/>
            <a:ext cx="7281041" cy="897835"/>
          </a:xfrm>
        </p:spPr>
        <p:txBody>
          <a:bodyPr>
            <a:normAutofit fontScale="25000" lnSpcReduction="20000"/>
          </a:bodyPr>
          <a:lstStyle/>
          <a:p>
            <a:r>
              <a:rPr lang="nl-NL" sz="13500" dirty="0">
                <a:latin typeface="+mj-lt"/>
                <a:ea typeface="+mj-ea"/>
                <a:cs typeface="+mj-cs"/>
              </a:rPr>
              <a:t>Werksymposium Platform IHT </a:t>
            </a:r>
          </a:p>
          <a:p>
            <a:r>
              <a:rPr lang="nl-NL" sz="13500" dirty="0">
                <a:latin typeface="+mj-lt"/>
                <a:ea typeface="+mj-ea"/>
                <a:cs typeface="+mj-cs"/>
              </a:rPr>
              <a:t>7 maart 2019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69160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\\mknn.top.local\dfs\Home\b.pronk\Documenten\Pilot Crisisdienstvoertuig GGZ\Knipsel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" y="0"/>
            <a:ext cx="11531600" cy="722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521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EB2F416-8F03-474E-8FB3-CAC2D7C1B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60" y="490330"/>
            <a:ext cx="11428675" cy="593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0467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DEED15-B7CC-4D31-9428-BE5CF73832A5}"/>
              </a:ext>
            </a:extLst>
          </p:cNvPr>
          <p:cNvSpPr txBox="1"/>
          <p:nvPr/>
        </p:nvSpPr>
        <p:spPr>
          <a:xfrm>
            <a:off x="2526822" y="1302825"/>
            <a:ext cx="86552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Verhalen uit de praktijk</a:t>
            </a:r>
          </a:p>
          <a:p>
            <a:pPr algn="ctr"/>
            <a:endParaRPr lang="nl-NL" sz="5400" dirty="0">
              <a:solidFill>
                <a:schemeClr val="accent1">
                  <a:lumMod val="75000"/>
                </a:schemeClr>
              </a:solidFill>
              <a:cs typeface="Baghdad" charset="-78"/>
            </a:endParaRPr>
          </a:p>
          <a:p>
            <a:pPr algn="ctr"/>
            <a:endParaRPr lang="nl-NL" sz="5400" dirty="0">
              <a:solidFill>
                <a:schemeClr val="accent1">
                  <a:lumMod val="75000"/>
                </a:schemeClr>
              </a:solidFill>
              <a:cs typeface="Baghdad" charset="-78"/>
            </a:endParaRPr>
          </a:p>
          <a:p>
            <a:pPr algn="ctr"/>
            <a:r>
              <a:rPr lang="nl-NL" sz="3600" dirty="0"/>
              <a:t>Wat zou jij doen….?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30024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F0398E-D649-4E18-B0FE-26A43273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245"/>
            <a:ext cx="10515600" cy="732155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Mevrouw 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DA80F3-F18A-40A5-95AF-C5411CEA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6364"/>
            <a:ext cx="10515600" cy="4441507"/>
          </a:xfrm>
        </p:spPr>
        <p:txBody>
          <a:bodyPr>
            <a:normAutofit/>
          </a:bodyPr>
          <a:lstStyle/>
          <a:p>
            <a:pPr fontAlgn="base"/>
            <a:r>
              <a:rPr lang="nl-NL" dirty="0"/>
              <a:t>Politie meldt aan </a:t>
            </a:r>
          </a:p>
          <a:p>
            <a:pPr fontAlgn="base"/>
            <a:r>
              <a:rPr lang="nl-NL" dirty="0"/>
              <a:t>Zoon heeft 112 gebeld, moeder heeft vader met een stok geslagen</a:t>
            </a:r>
          </a:p>
          <a:p>
            <a:pPr fontAlgn="base"/>
            <a:r>
              <a:rPr lang="nl-NL" dirty="0"/>
              <a:t>Mw. beschuldigt echtgenoot van vreemd gaan </a:t>
            </a:r>
          </a:p>
          <a:p>
            <a:pPr fontAlgn="base"/>
            <a:r>
              <a:rPr lang="nl-NL" dirty="0"/>
              <a:t>Echtgenoot en zoon zeggen dat mevrouw in de war is</a:t>
            </a:r>
          </a:p>
          <a:p>
            <a:pPr fontAlgn="base"/>
            <a:r>
              <a:rPr lang="nl-NL" dirty="0"/>
              <a:t>Blanco psychiatrische voorgeschiedenis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9396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F0398E-D649-4E18-B0FE-26A43273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6558"/>
            <a:ext cx="10515600" cy="732155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Meneer B.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DA80F3-F18A-40A5-95AF-C5411CEA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217" y="1722782"/>
            <a:ext cx="11065565" cy="4306957"/>
          </a:xfrm>
        </p:spPr>
        <p:txBody>
          <a:bodyPr>
            <a:normAutofit/>
          </a:bodyPr>
          <a:lstStyle/>
          <a:p>
            <a:r>
              <a:rPr lang="nl-NL" dirty="0"/>
              <a:t>Aanmelding door meldkamer politie: “Dé verwarde man” </a:t>
            </a:r>
            <a:br>
              <a:rPr lang="nl-NL" dirty="0"/>
            </a:br>
            <a:r>
              <a:rPr lang="nl-NL" dirty="0"/>
              <a:t>Zou bekend zijn bij politie, met harddrugsgebruik en meerdere vernieling- en geweldsdelicten</a:t>
            </a:r>
          </a:p>
          <a:p>
            <a:r>
              <a:rPr lang="nl-NL" dirty="0"/>
              <a:t>Buurvrouw heeft 112 gebeld, de hele dag al conflicten met buurman, </a:t>
            </a:r>
            <a:br>
              <a:rPr lang="nl-NL" dirty="0"/>
            </a:br>
            <a:r>
              <a:rPr lang="nl-NL" dirty="0"/>
              <a:t>met doodsbedreigingen. Buurman zou psychotisch zijn</a:t>
            </a:r>
          </a:p>
          <a:p>
            <a:r>
              <a:rPr lang="nl-NL" dirty="0"/>
              <a:t>Vier politieagenten ter plaatse, huis is een puinhoop</a:t>
            </a:r>
          </a:p>
          <a:p>
            <a:pPr fontAlgn="base"/>
            <a:r>
              <a:rPr lang="nl-NL" dirty="0"/>
              <a:t>Man zegt bekend te zijn bij ZIENN </a:t>
            </a:r>
            <a:r>
              <a:rPr lang="nl-NL" dirty="0" err="1"/>
              <a:t>ivm</a:t>
            </a:r>
            <a:r>
              <a:rPr lang="nl-NL" dirty="0"/>
              <a:t> huisvestingsproblemen, </a:t>
            </a:r>
            <a:br>
              <a:rPr lang="nl-NL" dirty="0"/>
            </a:br>
            <a:r>
              <a:rPr lang="nl-NL" dirty="0"/>
              <a:t>heeft daardoor schulden opgelopen, zegt hij</a:t>
            </a:r>
          </a:p>
          <a:p>
            <a:pPr fontAlgn="base"/>
            <a:r>
              <a:rPr lang="nl-NL" dirty="0"/>
              <a:t>Methadonklant bij de verslavingszorg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69732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3F0398E-D649-4E18-B0FE-26A43273B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801"/>
            <a:ext cx="10515600" cy="732155"/>
          </a:xfrm>
        </p:spPr>
        <p:txBody>
          <a:bodyPr>
            <a:noAutofit/>
          </a:bodyPr>
          <a:lstStyle/>
          <a:p>
            <a:r>
              <a:rPr lang="nl-NL" sz="54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Meneer C.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4DA80F3-F18A-40A5-95AF-C5411CEAC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60034"/>
            <a:ext cx="10200861" cy="2584173"/>
          </a:xfrm>
        </p:spPr>
        <p:txBody>
          <a:bodyPr>
            <a:normAutofit/>
          </a:bodyPr>
          <a:lstStyle/>
          <a:p>
            <a:r>
              <a:rPr lang="nl-NL" dirty="0"/>
              <a:t>Buren bellen 112, buurman is agressief</a:t>
            </a:r>
          </a:p>
          <a:p>
            <a:r>
              <a:rPr lang="nl-NL" dirty="0"/>
              <a:t>Nu mogelijk kans op escalatie met geweld</a:t>
            </a:r>
          </a:p>
          <a:p>
            <a:r>
              <a:rPr lang="nl-NL" dirty="0"/>
              <a:t>Wijkagent vraagt beoordeling van man, hij is bekend als </a:t>
            </a:r>
            <a:r>
              <a:rPr lang="nl-NL" dirty="0" err="1"/>
              <a:t>TBS’er</a:t>
            </a:r>
            <a:endParaRPr lang="nl-NL" dirty="0"/>
          </a:p>
          <a:p>
            <a:r>
              <a:rPr lang="nl-NL" dirty="0"/>
              <a:t>Meldkamer politie zet door naar RRGGZ</a:t>
            </a:r>
          </a:p>
          <a:p>
            <a:pPr marL="0" indent="0" fontAlgn="base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1141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9B0FB9-31ED-403F-8F6D-9A57079D7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5" y="17105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nl-NL" sz="54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samenwerkende instanties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64B9412-F731-41F5-936E-26B04DD9121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887343" y="3908572"/>
            <a:ext cx="2878416" cy="148872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8BFA27D-A4A8-4A2E-9A57-4924DAD343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589669" y="1967791"/>
            <a:ext cx="1933730" cy="14887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DCBB602-A5F1-4A0A-A953-C9121AAA94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14310" y="3740732"/>
            <a:ext cx="2912010" cy="1491668"/>
          </a:xfrm>
          <a:prstGeom prst="rect">
            <a:avLst/>
          </a:prstGeom>
        </p:spPr>
      </p:pic>
      <p:pic>
        <p:nvPicPr>
          <p:cNvPr id="9" name="Picture 2" descr="Home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B06DF1B-6A62-4D31-9F89-931012FC7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522" y="5006243"/>
            <a:ext cx="1384175" cy="152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EDE96A-AD33-4813-B2B3-86E0F0B74C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702" y="1446642"/>
            <a:ext cx="4045369" cy="126551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D16E421-B374-4796-8058-8C408E6324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5124" y="5588001"/>
            <a:ext cx="3857422" cy="947032"/>
          </a:xfrm>
          <a:prstGeom prst="rect">
            <a:avLst/>
          </a:prstGeom>
        </p:spPr>
      </p:pic>
      <p:pic>
        <p:nvPicPr>
          <p:cNvPr id="10" name="Afbeelding 9" descr="logo meldkamer Noord Nederlan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0909" y="1370480"/>
            <a:ext cx="2382660" cy="1662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7399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C01B5DE-A111-40DA-8BBD-1E83809B6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344" y="94970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/>
              <a:t/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/>
              <a:t> 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nl-NL" dirty="0">
                <a:hlinkClick r:id="rId2"/>
              </a:rPr>
              <a:t>voorlichting film voor meldkamer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76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191078C-E8B0-4C6A-8B52-DC2F08CEE4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506125" y="2254052"/>
            <a:ext cx="3521281" cy="181126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01D5711-DF84-4BA3-BEEE-9FE3B37D4E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89032" y="4440497"/>
            <a:ext cx="3100461" cy="2325345"/>
          </a:xfrm>
          <a:prstGeom prst="rect">
            <a:avLst/>
          </a:prstGeom>
        </p:spPr>
      </p:pic>
      <p:sp>
        <p:nvSpPr>
          <p:cNvPr id="16" name="Ovale toelichting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011114-353C-4B2E-A769-EA5D7ECC23C1}"/>
              </a:ext>
            </a:extLst>
          </p:cNvPr>
          <p:cNvSpPr/>
          <p:nvPr/>
        </p:nvSpPr>
        <p:spPr>
          <a:xfrm>
            <a:off x="239591" y="412381"/>
            <a:ext cx="3378138" cy="159183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Politie:</a:t>
            </a:r>
          </a:p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Zegt u het maar</a:t>
            </a:r>
            <a:r>
              <a:rPr lang="mr-IN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…</a:t>
            </a:r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een verward persoon? (was) bekend bij GGZ</a:t>
            </a:r>
            <a:b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…de bus?</a:t>
            </a:r>
          </a:p>
        </p:txBody>
      </p:sp>
      <p:sp>
        <p:nvSpPr>
          <p:cNvPr id="17" name="Ovale toelichting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9F6C963-6BF2-4257-84AB-5566B151993B}"/>
              </a:ext>
            </a:extLst>
          </p:cNvPr>
          <p:cNvSpPr/>
          <p:nvPr/>
        </p:nvSpPr>
        <p:spPr>
          <a:xfrm>
            <a:off x="8522466" y="388670"/>
            <a:ext cx="3290392" cy="1591834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Ambulance:</a:t>
            </a:r>
          </a:p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een verward persoon? </a:t>
            </a:r>
          </a:p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Wat moet ik daarmee?</a:t>
            </a:r>
          </a:p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Rapid </a:t>
            </a:r>
            <a:r>
              <a:rPr lang="nl-NL" dirty="0" err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Responder</a:t>
            </a:r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GGZ...gaat u kijken..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2400ED5-5D4D-475C-8807-B7BBC06F1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992" y="2275600"/>
            <a:ext cx="3100461" cy="1811266"/>
          </a:xfrm>
          <a:prstGeom prst="rect">
            <a:avLst/>
          </a:prstGeom>
        </p:spPr>
      </p:pic>
      <p:sp>
        <p:nvSpPr>
          <p:cNvPr id="19" name="Ovaal 1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063EBC2-D1EF-4CCF-A746-5C4C7177BD9A}"/>
              </a:ext>
            </a:extLst>
          </p:cNvPr>
          <p:cNvSpPr/>
          <p:nvPr/>
        </p:nvSpPr>
        <p:spPr>
          <a:xfrm>
            <a:off x="4389032" y="2520164"/>
            <a:ext cx="3100461" cy="20455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  <a:p>
            <a:pPr algn="ctr"/>
            <a:r>
              <a:rPr lang="nl-NL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 de RR GGZ: </a:t>
            </a:r>
          </a:p>
          <a:p>
            <a:pPr algn="ctr"/>
            <a:r>
              <a:rPr lang="nl-NL" dirty="0">
                <a:solidFill>
                  <a:schemeClr val="tx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SPV van GGZ en chauffeur Kijlstra. Standplaats CBL GGZ Friesland</a:t>
            </a:r>
          </a:p>
          <a:p>
            <a:pPr algn="ctr"/>
            <a:endParaRPr lang="nl-NL" dirty="0"/>
          </a:p>
        </p:txBody>
      </p:sp>
      <p:sp>
        <p:nvSpPr>
          <p:cNvPr id="20" name="Pijl: rechts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760DEEED-93CB-4D14-A1AA-80A272BEF303}"/>
              </a:ext>
            </a:extLst>
          </p:cNvPr>
          <p:cNvSpPr/>
          <p:nvPr/>
        </p:nvSpPr>
        <p:spPr>
          <a:xfrm>
            <a:off x="7383845" y="818310"/>
            <a:ext cx="714522" cy="75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Pijl: links 2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26B896D-2F23-470E-9154-88C6DD9FA58B}"/>
              </a:ext>
            </a:extLst>
          </p:cNvPr>
          <p:cNvSpPr/>
          <p:nvPr/>
        </p:nvSpPr>
        <p:spPr>
          <a:xfrm>
            <a:off x="3674044" y="806286"/>
            <a:ext cx="690663" cy="7686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8" name="Afbeelding 2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ACAED52-C01B-428D-B239-D79B1DA4E0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21023" y="676328"/>
            <a:ext cx="1435868" cy="106394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FD3327AB-9154-44A6-AD87-73356DA2B4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96000" y="676328"/>
            <a:ext cx="1226839" cy="1063940"/>
          </a:xfrm>
          <a:prstGeom prst="rect">
            <a:avLst/>
          </a:prstGeom>
        </p:spPr>
      </p:pic>
      <p:sp>
        <p:nvSpPr>
          <p:cNvPr id="5" name="Half kader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A6DC275-94D4-44AF-BC01-A8CFB70BA8D1}"/>
              </a:ext>
            </a:extLst>
          </p:cNvPr>
          <p:cNvSpPr/>
          <p:nvPr/>
        </p:nvSpPr>
        <p:spPr>
          <a:xfrm rot="10800000">
            <a:off x="7638390" y="4227661"/>
            <a:ext cx="1749973" cy="943427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Half kader 2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F0B31F6-DB05-498A-9BB1-D159369AD1D1}"/>
              </a:ext>
            </a:extLst>
          </p:cNvPr>
          <p:cNvSpPr/>
          <p:nvPr/>
        </p:nvSpPr>
        <p:spPr>
          <a:xfrm rot="16200000">
            <a:off x="2881584" y="3857261"/>
            <a:ext cx="951771" cy="176455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9854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5789ED2-3B26-44D6-9709-1764A069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vooronderzoek</a:t>
            </a:r>
            <a:r>
              <a:rPr lang="nl-NL" sz="3200" dirty="0"/>
              <a:t> </a:t>
            </a:r>
            <a:r>
              <a:rPr lang="nl-NL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door RR-GGZ SPV en chauffeur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40F1274-BE00-4013-8301-A55990854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Beoordeling van de situatie ter plaatse</a:t>
            </a:r>
          </a:p>
          <a:p>
            <a:r>
              <a:rPr lang="nl-NL" dirty="0"/>
              <a:t>Gesprek met de betreffende persoon en de aanwezige betrokkenen</a:t>
            </a:r>
          </a:p>
          <a:p>
            <a:r>
              <a:rPr lang="nl-NL" dirty="0"/>
              <a:t>Huidige toestand, achtergrond en aanleiding voor deze melding</a:t>
            </a:r>
          </a:p>
          <a:p>
            <a:r>
              <a:rPr lang="nl-NL" dirty="0"/>
              <a:t>Oorzaak van bijzonder gedrag, volgens persoon en betrokkenen</a:t>
            </a:r>
          </a:p>
          <a:p>
            <a:r>
              <a:rPr lang="nl-NL" dirty="0"/>
              <a:t>Gewenste uitkomst van de beoordeling</a:t>
            </a:r>
          </a:p>
          <a:p>
            <a:r>
              <a:rPr lang="nl-NL" dirty="0"/>
              <a:t>Besluit: psychische stoornis of anderszins onbegrepen gedrag</a:t>
            </a:r>
          </a:p>
          <a:p>
            <a:r>
              <a:rPr lang="nl-NL" dirty="0"/>
              <a:t>Advies</a:t>
            </a:r>
          </a:p>
          <a:p>
            <a:r>
              <a:rPr lang="nl-NL" dirty="0"/>
              <a:t>Eventueel verwijzing naar opvolgende hulpverlening</a:t>
            </a:r>
          </a:p>
          <a:p>
            <a:r>
              <a:rPr lang="nl-NL" dirty="0"/>
              <a:t>Eventueel nadere beoordeling door crisisteam GGZ Friesland</a:t>
            </a:r>
          </a:p>
          <a:p>
            <a:r>
              <a:rPr lang="nl-NL" dirty="0"/>
              <a:t>Eventueel vervoer naar CBL Crisis </a:t>
            </a:r>
            <a:r>
              <a:rPr lang="nl-NL" dirty="0" err="1"/>
              <a:t>Beoordelings</a:t>
            </a:r>
            <a:r>
              <a:rPr lang="nl-NL" dirty="0"/>
              <a:t> Locatie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5795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8ED3F9D-21B5-44FA-B7C4-083459E5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54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wat zien we…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977AEEA-B2B6-4B9D-8355-069E0E13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802" y="2184400"/>
            <a:ext cx="10980940" cy="4083400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Onbegrepen en/of verward, maar: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r>
              <a:rPr lang="nl-NL" dirty="0"/>
              <a:t>Bijzonder en afwijkend gedrag maar </a:t>
            </a:r>
            <a:br>
              <a:rPr lang="nl-NL" dirty="0"/>
            </a:br>
            <a:r>
              <a:rPr lang="nl-NL" dirty="0"/>
              <a:t>begrijpelijke reactie, geen psychiatrie?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  <a:p>
            <a:r>
              <a:rPr lang="nl-NL" dirty="0"/>
              <a:t>Psychiatrische symptomen?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verwar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33895EA3-08C5-46AE-B5C1-03C6A6693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71128" y="1027906"/>
            <a:ext cx="23812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verwar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3FB91F-11AF-4BB2-A3DC-033212ECE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0475" y="2816040"/>
            <a:ext cx="2739176" cy="153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verward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1BEB6FB-0D62-46C1-96E2-776DF506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5282" y="4673600"/>
            <a:ext cx="252412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76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CDB90DD8-DE78-4F35-87F1-005B21686D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83755" y="416483"/>
            <a:ext cx="2557965" cy="1918474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79D288E-1DF3-413D-84B8-7E1AFBC05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154"/>
            <a:ext cx="10774913" cy="1325563"/>
          </a:xfrm>
        </p:spPr>
        <p:txBody>
          <a:bodyPr>
            <a:normAutofit/>
          </a:bodyPr>
          <a:lstStyle/>
          <a:p>
            <a:r>
              <a:rPr lang="nl-NL" sz="48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Als psychiatrisch, wat zijn dan de opties…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91466D2-AD7B-42F7-9272-63C093808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5870" y="3534795"/>
            <a:ext cx="3944106" cy="295808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8DDD17-70CF-409F-8BBF-CC538D795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214218" y="1491995"/>
            <a:ext cx="2714625" cy="168592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6E678E41-7C3E-4D73-ABFA-4634EB2EB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370335" y="3534794"/>
            <a:ext cx="2380452" cy="3173936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683561E-12CD-49EA-AE9F-5EBF7181F8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787663" y="5440286"/>
            <a:ext cx="1430464" cy="112514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B401997-614B-4D4A-BF79-5CAD6A6389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05462" y="3068990"/>
            <a:ext cx="1627727" cy="2299488"/>
          </a:xfrm>
          <a:prstGeom prst="rect">
            <a:avLst/>
          </a:prstGeom>
        </p:spPr>
      </p:pic>
      <p:sp>
        <p:nvSpPr>
          <p:cNvPr id="10" name="Ovale toelichting 19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1FF1272-F9AF-48E6-BA18-FFFDD3C87B2F}"/>
              </a:ext>
            </a:extLst>
          </p:cNvPr>
          <p:cNvSpPr/>
          <p:nvPr/>
        </p:nvSpPr>
        <p:spPr>
          <a:xfrm>
            <a:off x="423986" y="1266620"/>
            <a:ext cx="3992415" cy="1844106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Vrijwillig mee naar de CBL voor een beoordeling door de psychiater. Familie kan in de bus mee en eventueel politie.</a:t>
            </a:r>
          </a:p>
        </p:txBody>
      </p:sp>
      <p:sp>
        <p:nvSpPr>
          <p:cNvPr id="14" name="Ovale toelichting 2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FC3369B-01AB-4AA3-9AE5-C1A56C8B93D4}"/>
              </a:ext>
            </a:extLst>
          </p:cNvPr>
          <p:cNvSpPr/>
          <p:nvPr/>
        </p:nvSpPr>
        <p:spPr>
          <a:xfrm>
            <a:off x="7025836" y="1417714"/>
            <a:ext cx="3305013" cy="1122612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Naar huis?</a:t>
            </a:r>
          </a:p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Vrijwillige opname? </a:t>
            </a:r>
          </a:p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Gedwongen opname?</a:t>
            </a:r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1748C45-973E-420A-A1B6-3C055C7004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47915" y="2710668"/>
            <a:ext cx="2559143" cy="158454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EF0FB88A-3AC8-4E8C-9597-99978BB69F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320697" y="4965233"/>
            <a:ext cx="2591666" cy="145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691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9309BC9-6B5E-4BE1-9A1C-317DADE5B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339" y="121107"/>
            <a:ext cx="7365124" cy="1325563"/>
          </a:xfrm>
        </p:spPr>
        <p:txBody>
          <a:bodyPr>
            <a:normAutofit fontScale="90000"/>
          </a:bodyPr>
          <a:lstStyle/>
          <a:p>
            <a:r>
              <a:rPr lang="nl-NL" sz="5400" dirty="0">
                <a:solidFill>
                  <a:schemeClr val="accent1">
                    <a:lumMod val="75000"/>
                  </a:schemeClr>
                </a:solidFill>
                <a:cs typeface="Baghdad" charset="-78"/>
              </a:rPr>
              <a:t>Vervolg, als geen opname….</a:t>
            </a:r>
          </a:p>
        </p:txBody>
      </p:sp>
      <p:sp>
        <p:nvSpPr>
          <p:cNvPr id="4" name="Ovale toelichting 1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6205E32-0B1F-4DE9-B17E-1A52B0652F4A}"/>
              </a:ext>
            </a:extLst>
          </p:cNvPr>
          <p:cNvSpPr/>
          <p:nvPr/>
        </p:nvSpPr>
        <p:spPr>
          <a:xfrm>
            <a:off x="178537" y="1387363"/>
            <a:ext cx="3437539" cy="1252391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Overdracht naar huisarts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165746C9-B41A-463D-BBC5-A3E17F1DF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03087" y="2821363"/>
            <a:ext cx="2619375" cy="1743075"/>
          </a:xfrm>
          <a:prstGeom prst="rect">
            <a:avLst/>
          </a:prstGeom>
        </p:spPr>
      </p:pic>
      <p:sp>
        <p:nvSpPr>
          <p:cNvPr id="8" name="Ovale toelichting 8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930B6C34-7596-40AE-8FD3-38F97815B033}"/>
              </a:ext>
            </a:extLst>
          </p:cNvPr>
          <p:cNvSpPr/>
          <p:nvPr/>
        </p:nvSpPr>
        <p:spPr>
          <a:xfrm>
            <a:off x="8297265" y="1738335"/>
            <a:ext cx="3716198" cy="1597745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Overdracht naar GGZ: </a:t>
            </a:r>
            <a:b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IHT TB-ADB, Poli x.., FACT</a:t>
            </a:r>
          </a:p>
        </p:txBody>
      </p:sp>
      <p:sp>
        <p:nvSpPr>
          <p:cNvPr id="9" name="Ovale toelichting 12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6F0552A-F74D-4448-A956-99CEB63F0CCF}"/>
              </a:ext>
            </a:extLst>
          </p:cNvPr>
          <p:cNvSpPr/>
          <p:nvPr/>
        </p:nvSpPr>
        <p:spPr>
          <a:xfrm>
            <a:off x="4048850" y="1639611"/>
            <a:ext cx="3499179" cy="1403031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Overdracht naar verslavingszorg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BD467517-2B66-4D49-B0AB-D29D53A63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169016" y="4789890"/>
            <a:ext cx="2505075" cy="1819275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1E79DE7-3596-425C-A972-4E7F4818B4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441740" y="3322126"/>
            <a:ext cx="3905250" cy="11715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D329465E-3DEE-4EA2-9D44-E014D284D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976372" y="5421876"/>
            <a:ext cx="2229575" cy="135477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46D831B7-160A-40C7-BF68-A9D2AE1DB0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726214" y="3696539"/>
            <a:ext cx="2186702" cy="218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812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 descr="\\mknn.top.local\dfs\Home\b.pronk\Documenten\Pilot Crisisdienstvoertuig GGZ\Knipsel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080" y="0"/>
            <a:ext cx="11755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077856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DCC6CF539F71438D40B943A3AB9CA0" ma:contentTypeVersion="5" ma:contentTypeDescription="Een nieuw document maken." ma:contentTypeScope="" ma:versionID="47c83561223103982ea67b440ca66b16">
  <xsd:schema xmlns:xsd="http://www.w3.org/2001/XMLSchema" xmlns:xs="http://www.w3.org/2001/XMLSchema" xmlns:p="http://schemas.microsoft.com/office/2006/metadata/properties" xmlns:ns2="697830ed-33a7-4c30-8ba2-dac633f156b9" xmlns:ns3="8d5c3546-83ca-4140-83ad-8155005c371b" xmlns:ns4="6b2aa404-4db0-4d03-9cc1-fab83f6dc01b" targetNamespace="http://schemas.microsoft.com/office/2006/metadata/properties" ma:root="true" ma:fieldsID="64384b57f8ba91fada3532abc7e55d96" ns2:_="" ns3:_="" ns4:_="">
    <xsd:import namespace="697830ed-33a7-4c30-8ba2-dac633f156b9"/>
    <xsd:import namespace="8d5c3546-83ca-4140-83ad-8155005c371b"/>
    <xsd:import namespace="6b2aa404-4db0-4d03-9cc1-fab83f6dc0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830ed-33a7-4c30-8ba2-dac633f156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c3546-83ca-4140-83ad-8155005c371b" elementFormDefault="qualified">
    <xsd:import namespace="http://schemas.microsoft.com/office/2006/documentManagement/types"/>
    <xsd:import namespace="http://schemas.microsoft.com/office/infopath/2007/PartnerControls"/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a404-4db0-4d03-9cc1-fab83f6dc0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F476E3-9914-4868-818B-6C4EC8C50B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6FEF9E-9BC8-485E-AF19-CCA1D0FD37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7830ed-33a7-4c30-8ba2-dac633f156b9"/>
    <ds:schemaRef ds:uri="8d5c3546-83ca-4140-83ad-8155005c371b"/>
    <ds:schemaRef ds:uri="6b2aa404-4db0-4d03-9cc1-fab83f6dc0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A393C6-A36C-450C-807E-51D6F09BBB50}">
  <ds:schemaRefs>
    <ds:schemaRef ds:uri="http://schemas.microsoft.com/office/2006/documentManagement/types"/>
    <ds:schemaRef ds:uri="http://purl.org/dc/dcmitype/"/>
    <ds:schemaRef ds:uri="http://purl.org/dc/terms/"/>
    <ds:schemaRef ds:uri="8d5c3546-83ca-4140-83ad-8155005c371b"/>
    <ds:schemaRef ds:uri="http://schemas.microsoft.com/office/2006/metadata/properties"/>
    <ds:schemaRef ds:uri="697830ed-33a7-4c30-8ba2-dac633f156b9"/>
    <ds:schemaRef ds:uri="http://purl.org/dc/elements/1.1/"/>
    <ds:schemaRef ds:uri="http://schemas.microsoft.com/office/infopath/2007/PartnerControls"/>
    <ds:schemaRef ds:uri="6b2aa404-4db0-4d03-9cc1-fab83f6dc01b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965</TotalTime>
  <Words>441</Words>
  <Application>Microsoft Macintosh PowerPoint</Application>
  <PresentationFormat>Aangepast</PresentationFormat>
  <Paragraphs>60</Paragraphs>
  <Slides>15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6" baseType="lpstr">
      <vt:lpstr>Kantoorthema</vt:lpstr>
      <vt:lpstr>     Rapid Responder GGZ  triage, beoordeling  en passend vervoer voor mensen met verward gedrag in Friesland</vt:lpstr>
      <vt:lpstr>samenwerkende instanties</vt:lpstr>
      <vt:lpstr>     voorlichting film voor meldkamer</vt:lpstr>
      <vt:lpstr>Dia 4</vt:lpstr>
      <vt:lpstr>vooronderzoek door RR-GGZ SPV en chauffeur</vt:lpstr>
      <vt:lpstr>wat zien we…</vt:lpstr>
      <vt:lpstr>Als psychiatrisch, wat zijn dan de opties…</vt:lpstr>
      <vt:lpstr>Vervolg, als geen opname….</vt:lpstr>
      <vt:lpstr>Dia 9</vt:lpstr>
      <vt:lpstr>Dia 10</vt:lpstr>
      <vt:lpstr>Dia 11</vt:lpstr>
      <vt:lpstr>Dia 12</vt:lpstr>
      <vt:lpstr>Mevrouw A</vt:lpstr>
      <vt:lpstr>Meneer B.</vt:lpstr>
      <vt:lpstr>Meneer C.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Cases pilot vervoer verwarde personen</dc:title>
  <dc:creator>Sietze.Ketelaar</dc:creator>
  <cp:lastModifiedBy>Karin Bonouvrie</cp:lastModifiedBy>
  <cp:revision>119</cp:revision>
  <dcterms:created xsi:type="dcterms:W3CDTF">2019-04-29T07:57:15Z</dcterms:created>
  <dcterms:modified xsi:type="dcterms:W3CDTF">2019-04-29T07:59:21Z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0x010100C4DCC6CF539F71438D40B943A3AB9CA0</vt:lpwstr>
  </property>
</Properties>
</file>