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revisionInfo.xml" ContentType="application/vnd.ms-powerpoint.revisioninfo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62" r:id="rId2"/>
    <p:sldId id="265" r:id="rId3"/>
    <p:sldId id="264" r:id="rId4"/>
    <p:sldId id="266" r:id="rId5"/>
    <p:sldId id="267" r:id="rId6"/>
    <p:sldId id="270" r:id="rId7"/>
    <p:sldId id="269" r:id="rId8"/>
  </p:sldIdLst>
  <p:sldSz cx="13004800" cy="9753600"/>
  <p:notesSz cx="6858000" cy="9144000"/>
  <p:defaultTextStyle>
    <a:defPPr>
      <a:defRPr lang="nl-NL"/>
    </a:defPPr>
    <a:lvl1pPr marL="0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197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393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590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786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0983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180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376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573" algn="l" defTabSz="130039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B575F"/>
    <a:srgbClr val="E4261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152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8849-1715-4141-A6CA-D3AD9339A1AC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F898-4AD7-4D2B-8941-6A24C8C728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197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393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590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786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0983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180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376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573" algn="l" defTabSz="1300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1996480"/>
            <a:ext cx="11054080" cy="209070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4493580"/>
            <a:ext cx="9103360" cy="24925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75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Inhou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628328"/>
            <a:ext cx="11704320" cy="1243854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E42618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240" y="1996480"/>
            <a:ext cx="11704320" cy="6408713"/>
          </a:xfrm>
        </p:spPr>
        <p:txBody>
          <a:bodyPr/>
          <a:lstStyle>
            <a:lvl1pPr>
              <a:defRPr sz="2400">
                <a:solidFill>
                  <a:srgbClr val="4B575F"/>
                </a:solidFill>
              </a:defRPr>
            </a:lvl1pPr>
            <a:lvl2pPr>
              <a:defRPr sz="2000">
                <a:solidFill>
                  <a:srgbClr val="4B575F"/>
                </a:solidFill>
              </a:defRPr>
            </a:lvl2pPr>
            <a:lvl3pPr>
              <a:defRPr sz="2000">
                <a:solidFill>
                  <a:srgbClr val="4B575F"/>
                </a:solidFill>
              </a:defRPr>
            </a:lvl3pPr>
            <a:lvl4pPr>
              <a:defRPr sz="2000">
                <a:solidFill>
                  <a:srgbClr val="4B575F"/>
                </a:solidFill>
              </a:defRPr>
            </a:lvl4pPr>
            <a:lvl5pPr>
              <a:defRPr sz="2000">
                <a:solidFill>
                  <a:srgbClr val="4B575F"/>
                </a:solidFill>
              </a:defRPr>
            </a:lvl5pPr>
            <a:lvl6pPr marL="3250983" indent="0">
              <a:buNone/>
              <a:defRPr/>
            </a:lvl6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9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A5AFF1-4F61-479F-B4DA-4749EDDB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6B64ED-AAB3-4EB2-97BA-3CD934B7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FA2A55-5026-4158-AC40-6B0B0C98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20BC-6D0A-4A43-A3D1-BB6228E398AE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CBCF56-B645-4EE1-B500-EE0959A0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2D0E76-491A-47E2-90C0-86FA506D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3EFE-39D0-4276-868D-636276A34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60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0240" y="390598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3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300393" rtl="0" eaLnBrk="1" latinLnBrk="0" hangingPunct="1">
        <a:spcBef>
          <a:spcPct val="0"/>
        </a:spcBef>
        <a:buNone/>
        <a:defRPr sz="5100" b="1" kern="1200">
          <a:solidFill>
            <a:srgbClr val="E4261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rgbClr val="4B575F"/>
          </a:solidFill>
          <a:latin typeface="Arial" pitchFamily="34" charset="0"/>
          <a:ea typeface="+mn-ea"/>
          <a:cs typeface="Arial" pitchFamily="34" charset="0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B575F"/>
          </a:solidFill>
          <a:latin typeface="Arial" pitchFamily="34" charset="0"/>
          <a:ea typeface="+mn-ea"/>
          <a:cs typeface="Arial" pitchFamily="34" charset="0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4B575F"/>
          </a:solidFill>
          <a:latin typeface="Arial" pitchFamily="34" charset="0"/>
          <a:ea typeface="+mn-ea"/>
          <a:cs typeface="Arial" pitchFamily="34" charset="0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4B575F"/>
          </a:solidFill>
          <a:latin typeface="Arial" pitchFamily="34" charset="0"/>
          <a:ea typeface="+mn-ea"/>
          <a:cs typeface="Arial" pitchFamily="34" charset="0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4B575F"/>
          </a:solidFill>
          <a:latin typeface="Arial" pitchFamily="34" charset="0"/>
          <a:ea typeface="+mn-ea"/>
          <a:cs typeface="Arial" pitchFamily="34" charset="0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478202-4018-41BD-8F13-449AF5D6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693" y="3795708"/>
            <a:ext cx="9691253" cy="1402665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Dit deed ik voor het laatst op de kleuterschool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C2C685-9679-4F60-AE53-60DDE94F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581" y="5720469"/>
            <a:ext cx="10645895" cy="917760"/>
          </a:xfrm>
        </p:spPr>
        <p:txBody>
          <a:bodyPr/>
          <a:lstStyle/>
          <a:p>
            <a:r>
              <a:rPr lang="nl-NL" dirty="0">
                <a:solidFill>
                  <a:srgbClr val="EA821A"/>
                </a:solidFill>
                <a:latin typeface="Forte" panose="03060902040502070203" pitchFamily="66" charset="0"/>
              </a:rPr>
              <a:t>“Wat is het nut hiervan?”    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BF9D28-A7B9-4989-A65E-97C86AC7DCE3}"/>
              </a:ext>
            </a:extLst>
          </p:cNvPr>
          <p:cNvSpPr txBox="1"/>
          <p:nvPr/>
        </p:nvSpPr>
        <p:spPr>
          <a:xfrm>
            <a:off x="1018139" y="2006139"/>
            <a:ext cx="263726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60" dirty="0">
                <a:solidFill>
                  <a:srgbClr val="FF0000"/>
                </a:solidFill>
                <a:latin typeface="Arial Narrow" panose="020B0606020202030204" pitchFamily="34" charset="0"/>
              </a:rPr>
              <a:t>“Ik ben niet creatief”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AED739-949E-438E-BBF5-557DA940439B}"/>
              </a:ext>
            </a:extLst>
          </p:cNvPr>
          <p:cNvSpPr txBox="1"/>
          <p:nvPr/>
        </p:nvSpPr>
        <p:spPr>
          <a:xfrm>
            <a:off x="5835049" y="2896135"/>
            <a:ext cx="6219203" cy="519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73" dirty="0">
                <a:latin typeface="Bodoni MT Black" panose="02070A03080606020203" pitchFamily="18" charset="0"/>
              </a:rPr>
              <a:t>“Ik kan niet goed tekenen, hoor”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C8A38D-4E62-4A1F-862A-F6F1D8DABA6E}"/>
              </a:ext>
            </a:extLst>
          </p:cNvPr>
          <p:cNvSpPr txBox="1"/>
          <p:nvPr/>
        </p:nvSpPr>
        <p:spPr>
          <a:xfrm flipH="1">
            <a:off x="2215951" y="2699158"/>
            <a:ext cx="8401785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73" dirty="0">
                <a:solidFill>
                  <a:srgbClr val="00B050"/>
                </a:solidFill>
              </a:rPr>
              <a:t>“Ik hou niet van sporten”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4B8593-6EEA-42A5-863F-9FFE4980F1A4}"/>
              </a:ext>
            </a:extLst>
          </p:cNvPr>
          <p:cNvSpPr txBox="1"/>
          <p:nvPr/>
        </p:nvSpPr>
        <p:spPr>
          <a:xfrm>
            <a:off x="6356952" y="5395350"/>
            <a:ext cx="6425398" cy="137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73" dirty="0">
                <a:solidFill>
                  <a:srgbClr val="FF0000"/>
                </a:solidFill>
                <a:latin typeface="Bauhaus 93" panose="04030905020B02020C02" pitchFamily="82" charset="0"/>
              </a:rPr>
              <a:t>“Ik begrijp niet hoe een potje handballen mij kan helpen bij mijn problemen”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C92883-0638-4EC5-A915-A3D233752B60}"/>
              </a:ext>
            </a:extLst>
          </p:cNvPr>
          <p:cNvSpPr txBox="1"/>
          <p:nvPr/>
        </p:nvSpPr>
        <p:spPr>
          <a:xfrm>
            <a:off x="2215951" y="7148362"/>
            <a:ext cx="10034502" cy="94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73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</a:rPr>
              <a:t>“Ik heb gewoon last van mijn rug en nek maar dit staat los van psychische klachten”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B07512-0EFA-4708-B1C8-3460D0CB0257}"/>
              </a:ext>
            </a:extLst>
          </p:cNvPr>
          <p:cNvSpPr txBox="1"/>
          <p:nvPr/>
        </p:nvSpPr>
        <p:spPr>
          <a:xfrm>
            <a:off x="4380564" y="1929330"/>
            <a:ext cx="7988084" cy="519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73" dirty="0">
                <a:solidFill>
                  <a:schemeClr val="accent5">
                    <a:lumMod val="75000"/>
                  </a:schemeClr>
                </a:solidFill>
                <a:latin typeface="Engravers MT" panose="02090707080505020304" pitchFamily="18" charset="0"/>
              </a:rPr>
              <a:t>“Oh nee, gaan we knutselen</a:t>
            </a:r>
            <a:r>
              <a:rPr lang="nl-NL" sz="2773" dirty="0">
                <a:latin typeface="Engravers MT" panose="02090707080505020304" pitchFamily="18" charset="0"/>
              </a:rPr>
              <a:t>?”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1DA615-2570-414E-9D73-BB38C142E424}"/>
              </a:ext>
            </a:extLst>
          </p:cNvPr>
          <p:cNvSpPr txBox="1"/>
          <p:nvPr/>
        </p:nvSpPr>
        <p:spPr>
          <a:xfrm>
            <a:off x="870333" y="582005"/>
            <a:ext cx="1098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IHT en </a:t>
            </a:r>
            <a:r>
              <a:rPr lang="nl-NL" sz="3600" dirty="0" err="1"/>
              <a:t>Vaktherapie</a:t>
            </a:r>
            <a:endParaRPr lang="nl-NL" sz="3600" dirty="0"/>
          </a:p>
          <a:p>
            <a:pPr algn="ctr"/>
            <a:r>
              <a:rPr lang="nl-NL" sz="2400" i="1" dirty="0"/>
              <a:t>Uit het hoofd in het lijf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98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968A66-C178-425A-930A-69423DBF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IHT bij GGZ Friesland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8EE9DC-5240-4F3A-A96D-554582EBF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IHT is binnen GGZ Friesland nog steeds in ontwikkeling:</a:t>
            </a:r>
          </a:p>
          <a:p>
            <a:pPr marL="0" indent="0">
              <a:buNone/>
            </a:pPr>
            <a:endParaRPr lang="nl-NL" dirty="0"/>
          </a:p>
          <a:p>
            <a:pPr fontAlgn="base"/>
            <a:r>
              <a:rPr lang="nl-NL" b="1" dirty="0"/>
              <a:t>Dagbehandeling (KSD wordt ADB)</a:t>
            </a:r>
          </a:p>
          <a:p>
            <a:pPr marL="0" indent="0" fontAlgn="base">
              <a:buNone/>
            </a:pPr>
            <a:r>
              <a:rPr lang="nl-NL" dirty="0"/>
              <a:t>Er zijn vier </a:t>
            </a:r>
            <a:r>
              <a:rPr lang="nl-NL" dirty="0" err="1"/>
              <a:t>KSD’s</a:t>
            </a:r>
            <a:r>
              <a:rPr lang="nl-NL" dirty="0"/>
              <a:t> in Friesland waar patiënten een dagprogramma op maat krijgen.</a:t>
            </a:r>
          </a:p>
          <a:p>
            <a:pPr marL="0" indent="0" fontAlgn="base">
              <a:buNone/>
            </a:pPr>
            <a:r>
              <a:rPr lang="nl-NL" dirty="0"/>
              <a:t>Er is een structurerende groep en een </a:t>
            </a:r>
            <a:r>
              <a:rPr lang="nl-NL" dirty="0" err="1"/>
              <a:t>inzichtgevende</a:t>
            </a:r>
            <a:r>
              <a:rPr lang="nl-NL" dirty="0"/>
              <a:t> groep.</a:t>
            </a:r>
          </a:p>
          <a:p>
            <a:pPr marL="0" indent="0" fontAlgn="base">
              <a:buNone/>
            </a:pPr>
            <a:endParaRPr lang="nl-NL" dirty="0"/>
          </a:p>
          <a:p>
            <a:r>
              <a:rPr lang="nl-NL" b="1" dirty="0"/>
              <a:t>Thuisbehandeling (SPITS)</a:t>
            </a:r>
          </a:p>
          <a:p>
            <a:pPr marL="0" indent="0">
              <a:buNone/>
            </a:pPr>
            <a:r>
              <a:rPr lang="nl-NL" dirty="0"/>
              <a:t>De medewerkers van de SPITS teams komen één of meerdere keren per week thuis langs bij patiënten voor gesprekken. Er zijn twee SPITS teams (Zuid en Noord) in Friesland</a:t>
            </a:r>
          </a:p>
          <a:p>
            <a:pPr marL="0" indent="0" fontAlgn="base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1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183329-0A55-448E-945A-BFD42156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Vaktherapie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2347" dirty="0" err="1"/>
              <a:t>Vaktherapie</a:t>
            </a:r>
            <a:r>
              <a:rPr lang="nl-NL" sz="2347" dirty="0"/>
              <a:t> is een vorm van therapie die de patiënt vooral laat doen en ervaren.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D55848-D011-409C-A408-246C12F8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30" y="2379643"/>
            <a:ext cx="11616430" cy="6025550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nl-NL" dirty="0"/>
              <a:t>Psychomotorische therapie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nl-NL" dirty="0"/>
              <a:t>Beeldende therapie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nl-NL" dirty="0"/>
              <a:t>Drama therapie 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nl-NL" dirty="0"/>
              <a:t>Muziektherapie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nl-NL" dirty="0"/>
              <a:t>Danstherapie  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nl-NL" dirty="0"/>
          </a:p>
          <a:p>
            <a:pPr marL="365771" indent="-365771"/>
            <a:r>
              <a:rPr lang="nl-NL" dirty="0"/>
              <a:t>Op de KSD zit </a:t>
            </a:r>
            <a:r>
              <a:rPr lang="nl-NL" dirty="0" err="1"/>
              <a:t>vaktherapie</a:t>
            </a:r>
            <a:r>
              <a:rPr lang="nl-NL" dirty="0"/>
              <a:t> standaard in het programma en wordt doorgaans in een groep gegeven en op indicatie individueel.  </a:t>
            </a:r>
          </a:p>
          <a:p>
            <a:pPr marL="365771" indent="-365771"/>
            <a:r>
              <a:rPr lang="nl-NL" dirty="0"/>
              <a:t>SPITS patiënten kunnen op indicatie </a:t>
            </a:r>
            <a:r>
              <a:rPr lang="nl-NL" dirty="0" err="1"/>
              <a:t>vaktherapie</a:t>
            </a:r>
            <a:r>
              <a:rPr lang="nl-NL" dirty="0"/>
              <a:t> krijgen.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AutoShape 2" descr="Afbeeldingsresultaat voor creatieve therapie voorbeelden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10C3AA-88F2-488E-B354-8FC1819D73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D8591F-A370-4EDD-9105-465F6994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Iedereen is geïndiceerd voor </a:t>
            </a:r>
            <a:r>
              <a:rPr lang="nl-NL" dirty="0" err="1"/>
              <a:t>vaktherapie</a:t>
            </a:r>
            <a:r>
              <a:rPr lang="nl-NL" dirty="0"/>
              <a:t>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CD165E-0D02-434F-A7F2-942BD6284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3588" y="2608661"/>
            <a:ext cx="11703050" cy="236524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3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3A215F-8FC3-47D9-911A-08659A39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</a:t>
            </a:r>
            <a:r>
              <a:rPr lang="nl-NL" dirty="0" err="1"/>
              <a:t>vaktherapie</a:t>
            </a:r>
            <a:r>
              <a:rPr lang="nl-NL" dirty="0"/>
              <a:t> binnen IHT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4E63EB-8C1C-4E53-9253-AF5F6A3E5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9C18D6-B3C5-486D-ACA0-86894B85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3" y="1699666"/>
            <a:ext cx="8714342" cy="72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4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7B0AA7-3D73-4BD7-B5AD-7D3CB79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woorden maar daden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ECD026-B318-4CBB-AC95-77599A19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Vorm een twee of drietal</a:t>
            </a:r>
          </a:p>
          <a:p>
            <a:r>
              <a:rPr lang="nl-NL" dirty="0"/>
              <a:t>Pak een vel papier en materiaal</a:t>
            </a:r>
          </a:p>
          <a:p>
            <a:r>
              <a:rPr lang="nl-NL" dirty="0"/>
              <a:t>Teken een veilige plek</a:t>
            </a:r>
          </a:p>
          <a:p>
            <a:r>
              <a:rPr lang="nl-NL" dirty="0"/>
              <a:t>Werk vanuit deze plek naar elkaar toe</a:t>
            </a:r>
          </a:p>
          <a:p>
            <a:endParaRPr lang="nl-NL" dirty="0"/>
          </a:p>
          <a:p>
            <a:r>
              <a:rPr lang="nl-NL" dirty="0"/>
              <a:t>Spelregel: het vel moet vol</a:t>
            </a:r>
          </a:p>
          <a:p>
            <a:r>
              <a:rPr lang="nl-NL" dirty="0"/>
              <a:t>Tijd: 25 minuten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15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A27265-DBDB-42B5-9EAE-5D294939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Evalueren en 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09C8E6-09D9-49E3-A23A-CE418BCBE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Bedankt voor jullie aandacht!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400938"/>
      </p:ext>
    </p:extLst>
  </p:cSld>
  <p:clrMapOvr>
    <a:masterClrMapping/>
  </p:clrMapOvr>
</p:sld>
</file>

<file path=ppt/theme/theme1.xml><?xml version="1.0" encoding="utf-8"?>
<a:theme xmlns:a="http://schemas.openxmlformats.org/drawingml/2006/main" name="GGZ Friesla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282</Words>
  <Application>Microsoft Macintosh PowerPoint</Application>
  <PresentationFormat>Aangepast</PresentationFormat>
  <Paragraphs>46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GGZ Friesland</vt:lpstr>
      <vt:lpstr>Dit deed ik voor het laatst op de kleuterschool</vt:lpstr>
      <vt:lpstr>IHT bij GGZ Friesland </vt:lpstr>
      <vt:lpstr>Vaktherapie   Vaktherapie is een vorm van therapie die de patiënt vooral laat doen en ervaren. </vt:lpstr>
      <vt:lpstr>Iedereen is geïndiceerd voor vaktherapie </vt:lpstr>
      <vt:lpstr>Hoe werkt vaktherapie binnen IHT</vt:lpstr>
      <vt:lpstr>Geen woorden maar daden </vt:lpstr>
      <vt:lpstr>Evalueren en vragen?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management  HIC Klinieken</dc:title>
  <dc:creator>Wytske.Posthuma</dc:creator>
  <cp:lastModifiedBy>Karin Bonouvrie</cp:lastModifiedBy>
  <cp:revision>19</cp:revision>
  <dcterms:created xsi:type="dcterms:W3CDTF">2017-12-12T09:31:03Z</dcterms:created>
  <dcterms:modified xsi:type="dcterms:W3CDTF">2017-12-12T09:31:35Z</dcterms:modified>
</cp:coreProperties>
</file>