
<file path=[Content_Types].xml><?xml version="1.0" encoding="utf-8"?>
<Types xmlns="http://schemas.openxmlformats.org/package/2006/content-types">
  <Override PartName="/ppt/notesSlides/notesSlide4.xml" ContentType="application/vnd.openxmlformats-officedocument.presentationml.notesSlide+xml"/>
  <Override PartName="/ppt/slideLayouts/slideLayout15.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slideLayouts/slideLayout16.xml" ContentType="application/vnd.openxmlformats-officedocument.presentationml.slideLayout+xml"/>
  <Override PartName="/ppt/tableStyles.xml" ContentType="application/vnd.openxmlformats-officedocument.presentationml.tableStyles+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Override PartName="/ppt/slideLayouts/slideLayout17.xml" ContentType="application/vnd.openxmlformats-officedocument.presentationml.slideLayout+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Layouts/slideLayout14.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4209" r:id="rId1"/>
  </p:sldMasterIdLst>
  <p:notesMasterIdLst>
    <p:notesMasterId r:id="rId16"/>
  </p:notesMasterIdLst>
  <p:handoutMasterIdLst>
    <p:handoutMasterId r:id="rId17"/>
  </p:handoutMasterIdLst>
  <p:sldIdLst>
    <p:sldId id="256" r:id="rId2"/>
    <p:sldId id="257" r:id="rId3"/>
    <p:sldId id="265" r:id="rId4"/>
    <p:sldId id="267" r:id="rId5"/>
    <p:sldId id="268" r:id="rId6"/>
    <p:sldId id="258" r:id="rId7"/>
    <p:sldId id="264" r:id="rId8"/>
    <p:sldId id="270" r:id="rId9"/>
    <p:sldId id="259" r:id="rId10"/>
    <p:sldId id="261" r:id="rId11"/>
    <p:sldId id="260" r:id="rId12"/>
    <p:sldId id="262" r:id="rId13"/>
    <p:sldId id="263" r:id="rId14"/>
    <p:sldId id="269"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1" name="Maaike Gilijamse" initials="MG" lastIdx="1" clrIdx="0">
    <p:extLst>
      <p:ext uri="{19B8F6BF-5375-455C-9EA6-DF929625EA0E}">
        <p15:presenceInfo xmlns:p15="http://schemas.microsoft.com/office/powerpoint/2012/main" xmlns:p="http://schemas.openxmlformats.org/presentationml/2006/main" xmlns:r="http://schemas.openxmlformats.org/officeDocument/2006/relationships" xmlns:a="http://schemas.openxmlformats.org/drawingml/2006/main" xmlns="" userId="S-1-5-21-1260063438-1056184833-1179000955-304067" providerId="AD"/>
      </p:ext>
    </p:extLst>
  </p:cmAuthor>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000" autoAdjust="0"/>
    <p:restoredTop sz="64015" autoAdjust="0"/>
  </p:normalViewPr>
  <p:slideViewPr>
    <p:cSldViewPr snapToGrid="0">
      <p:cViewPr varScale="1">
        <p:scale>
          <a:sx n="104" d="100"/>
          <a:sy n="104" d="100"/>
        </p:scale>
        <p:origin x="-1624" y="-10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FCD9EC-1D7B-45D2-A490-C8D5FDFA3AD3}" type="datetimeFigureOut">
              <a:rPr lang="nl-NL" smtClean="0"/>
              <a:pPr/>
              <a:t>08-12-2016</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293A7CF-21FD-494A-B637-371A23169AB9}"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5833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4B0823-D358-41F4-B824-FC6CC0753C59}" type="datetimeFigureOut">
              <a:rPr lang="nl-NL" smtClean="0"/>
              <a:pPr/>
              <a:t>08-12-2016</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175126-DB14-4B9D-AD21-61D405DB4E5C}"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42643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smtClean="0">
                <a:solidFill>
                  <a:schemeClr val="tx1"/>
                </a:solidFill>
                <a:effectLst/>
                <a:latin typeface="+mn-lt"/>
                <a:ea typeface="+mn-ea"/>
                <a:cs typeface="+mn-cs"/>
              </a:rPr>
              <a:t/>
            </a:r>
            <a:br>
              <a:rPr lang="nl-NL" sz="1200" b="0" i="0" kern="1200" dirty="0" smtClean="0">
                <a:solidFill>
                  <a:schemeClr val="tx1"/>
                </a:solidFill>
                <a:effectLst/>
                <a:latin typeface="+mn-lt"/>
                <a:ea typeface="+mn-ea"/>
                <a:cs typeface="+mn-cs"/>
              </a:rPr>
            </a:br>
            <a:endParaRPr lang="nl-NL" dirty="0"/>
          </a:p>
        </p:txBody>
      </p:sp>
      <p:sp>
        <p:nvSpPr>
          <p:cNvPr id="4" name="Tijdelijke aanduiding voor dianummer 3"/>
          <p:cNvSpPr>
            <a:spLocks noGrp="1"/>
          </p:cNvSpPr>
          <p:nvPr>
            <p:ph type="sldNum" sz="quarter" idx="10"/>
          </p:nvPr>
        </p:nvSpPr>
        <p:spPr/>
        <p:txBody>
          <a:bodyPr/>
          <a:lstStyle/>
          <a:p>
            <a:fld id="{21175126-DB14-4B9D-AD21-61D405DB4E5C}" type="slidenum">
              <a:rPr lang="nl-NL" smtClean="0"/>
              <a:pPr/>
              <a:t>1</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34147554"/>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aseline="0" dirty="0" smtClean="0"/>
          </a:p>
        </p:txBody>
      </p:sp>
      <p:sp>
        <p:nvSpPr>
          <p:cNvPr id="4" name="Tijdelijke aanduiding voor dianummer 3"/>
          <p:cNvSpPr>
            <a:spLocks noGrp="1"/>
          </p:cNvSpPr>
          <p:nvPr>
            <p:ph type="sldNum" sz="quarter" idx="10"/>
          </p:nvPr>
        </p:nvSpPr>
        <p:spPr/>
        <p:txBody>
          <a:bodyPr/>
          <a:lstStyle/>
          <a:p>
            <a:fld id="{21175126-DB14-4B9D-AD21-61D405DB4E5C}" type="slidenum">
              <a:rPr lang="nl-NL" smtClean="0"/>
              <a:pPr/>
              <a:t>10</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89158989"/>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smtClean="0"/>
          </a:p>
        </p:txBody>
      </p:sp>
      <p:sp>
        <p:nvSpPr>
          <p:cNvPr id="4" name="Tijdelijke aanduiding voor dianummer 3"/>
          <p:cNvSpPr>
            <a:spLocks noGrp="1"/>
          </p:cNvSpPr>
          <p:nvPr>
            <p:ph type="sldNum" sz="quarter" idx="10"/>
          </p:nvPr>
        </p:nvSpPr>
        <p:spPr/>
        <p:txBody>
          <a:bodyPr/>
          <a:lstStyle/>
          <a:p>
            <a:fld id="{21175126-DB14-4B9D-AD21-61D405DB4E5C}" type="slidenum">
              <a:rPr lang="nl-NL" smtClean="0"/>
              <a:pPr/>
              <a:t>11</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3560360"/>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1175126-DB14-4B9D-AD21-61D405DB4E5C}" type="slidenum">
              <a:rPr lang="nl-NL" smtClean="0"/>
              <a:pPr/>
              <a:t>12</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51156368"/>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1175126-DB14-4B9D-AD21-61D405DB4E5C}" type="slidenum">
              <a:rPr lang="nl-NL" smtClean="0"/>
              <a:pPr/>
              <a:t>13</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4379696"/>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Nicole </a:t>
            </a:r>
            <a:endParaRPr lang="nl-NL" dirty="0"/>
          </a:p>
        </p:txBody>
      </p:sp>
      <p:sp>
        <p:nvSpPr>
          <p:cNvPr id="4" name="Tijdelijke aanduiding voor dianummer 3"/>
          <p:cNvSpPr>
            <a:spLocks noGrp="1"/>
          </p:cNvSpPr>
          <p:nvPr>
            <p:ph type="sldNum" sz="quarter" idx="10"/>
          </p:nvPr>
        </p:nvSpPr>
        <p:spPr/>
        <p:txBody>
          <a:bodyPr/>
          <a:lstStyle/>
          <a:p>
            <a:fld id="{21175126-DB14-4B9D-AD21-61D405DB4E5C}" type="slidenum">
              <a:rPr lang="nl-NL" smtClean="0"/>
              <a:pPr/>
              <a:t>14</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18052296"/>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i="1" dirty="0"/>
          </a:p>
        </p:txBody>
      </p:sp>
      <p:sp>
        <p:nvSpPr>
          <p:cNvPr id="4" name="Tijdelijke aanduiding voor dianummer 3"/>
          <p:cNvSpPr>
            <a:spLocks noGrp="1"/>
          </p:cNvSpPr>
          <p:nvPr>
            <p:ph type="sldNum" sz="quarter" idx="10"/>
          </p:nvPr>
        </p:nvSpPr>
        <p:spPr/>
        <p:txBody>
          <a:bodyPr/>
          <a:lstStyle/>
          <a:p>
            <a:fld id="{21175126-DB14-4B9D-AD21-61D405DB4E5C}" type="slidenum">
              <a:rPr lang="nl-NL" smtClean="0"/>
              <a:pPr/>
              <a:t>2</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17731881"/>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nl-NL" dirty="0" smtClean="0"/>
          </a:p>
        </p:txBody>
      </p:sp>
      <p:sp>
        <p:nvSpPr>
          <p:cNvPr id="4" name="Tijdelijke aanduiding voor dianummer 3"/>
          <p:cNvSpPr>
            <a:spLocks noGrp="1"/>
          </p:cNvSpPr>
          <p:nvPr>
            <p:ph type="sldNum" sz="quarter" idx="10"/>
          </p:nvPr>
        </p:nvSpPr>
        <p:spPr/>
        <p:txBody>
          <a:bodyPr/>
          <a:lstStyle/>
          <a:p>
            <a:fld id="{21175126-DB14-4B9D-AD21-61D405DB4E5C}" type="slidenum">
              <a:rPr lang="nl-NL" smtClean="0"/>
              <a:pPr/>
              <a:t>3</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93113011"/>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1175126-DB14-4B9D-AD21-61D405DB4E5C}" type="slidenum">
              <a:rPr lang="nl-NL" smtClean="0"/>
              <a:pPr/>
              <a:t>4</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78597431"/>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1175126-DB14-4B9D-AD21-61D405DB4E5C}" type="slidenum">
              <a:rPr lang="nl-NL" smtClean="0"/>
              <a:pPr/>
              <a:t>5</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1469168"/>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1">
              <a:buFontTx/>
              <a:buChar char="-"/>
            </a:pPr>
            <a:endParaRPr lang="nl-NL" dirty="0" smtClean="0"/>
          </a:p>
        </p:txBody>
      </p:sp>
      <p:sp>
        <p:nvSpPr>
          <p:cNvPr id="4" name="Tijdelijke aanduiding voor dianummer 3"/>
          <p:cNvSpPr>
            <a:spLocks noGrp="1"/>
          </p:cNvSpPr>
          <p:nvPr>
            <p:ph type="sldNum" sz="quarter" idx="10"/>
          </p:nvPr>
        </p:nvSpPr>
        <p:spPr/>
        <p:txBody>
          <a:bodyPr/>
          <a:lstStyle/>
          <a:p>
            <a:fld id="{21175126-DB14-4B9D-AD21-61D405DB4E5C}" type="slidenum">
              <a:rPr lang="nl-NL" smtClean="0"/>
              <a:pPr/>
              <a:t>6</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0996435"/>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dirty="0"/>
          </a:p>
        </p:txBody>
      </p:sp>
      <p:sp>
        <p:nvSpPr>
          <p:cNvPr id="4" name="Tijdelijke aanduiding voor dianummer 3"/>
          <p:cNvSpPr>
            <a:spLocks noGrp="1"/>
          </p:cNvSpPr>
          <p:nvPr>
            <p:ph type="sldNum" sz="quarter" idx="10"/>
          </p:nvPr>
        </p:nvSpPr>
        <p:spPr/>
        <p:txBody>
          <a:bodyPr/>
          <a:lstStyle/>
          <a:p>
            <a:fld id="{21175126-DB14-4B9D-AD21-61D405DB4E5C}" type="slidenum">
              <a:rPr lang="nl-NL" smtClean="0"/>
              <a:pPr/>
              <a:t>7</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76966954"/>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1175126-DB14-4B9D-AD21-61D405DB4E5C}" type="slidenum">
              <a:rPr lang="nl-NL" smtClean="0"/>
              <a:pPr/>
              <a:t>8</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02759078"/>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smtClean="0"/>
          </a:p>
        </p:txBody>
      </p:sp>
      <p:sp>
        <p:nvSpPr>
          <p:cNvPr id="4" name="Tijdelijke aanduiding voor dianummer 3"/>
          <p:cNvSpPr>
            <a:spLocks noGrp="1"/>
          </p:cNvSpPr>
          <p:nvPr>
            <p:ph type="sldNum" sz="quarter" idx="10"/>
          </p:nvPr>
        </p:nvSpPr>
        <p:spPr/>
        <p:txBody>
          <a:bodyPr/>
          <a:lstStyle/>
          <a:p>
            <a:fld id="{21175126-DB14-4B9D-AD21-61D405DB4E5C}" type="slidenum">
              <a:rPr lang="nl-NL" smtClean="0"/>
              <a:pPr/>
              <a:t>9</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37209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nl-NL" smtClean="0"/>
              <a:t>Klik om de stijl te bewerken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B5DB60E-167B-48C1-868E-FEBBBF8EB988}" type="datetime1">
              <a:rPr lang="nl-NL" smtClean="0"/>
              <a:pPr/>
              <a:t>08-12-2016</a:t>
            </a:fld>
            <a:endParaRPr lang="nl-NL"/>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nl-NL"/>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95CE957-6110-46E1-97C4-D34597F65CF8}"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4355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anoramische 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6D5D1022-99DE-4854-8167-8F1600AA08E2}" type="datetime1">
              <a:rPr lang="nl-NL" smtClean="0"/>
              <a:pPr/>
              <a:t>08-12-2016</a:t>
            </a:fld>
            <a:endParaRPr lang="nl-NL"/>
          </a:p>
        </p:txBody>
      </p:sp>
      <p:sp>
        <p:nvSpPr>
          <p:cNvPr id="6" name="Footer Placeholder 5"/>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95CE957-6110-46E1-97C4-D34597F65CF8}"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63519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Titel en bijschrif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nl-NL" smtClean="0"/>
              <a:t>Klik om de stijl te bewerken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CBDF43FE-8DC6-4239-97E4-C07BD5BE54F8}" type="datetime1">
              <a:rPr lang="nl-NL" smtClean="0"/>
              <a:pPr/>
              <a:t>08-12-2016</a:t>
            </a:fld>
            <a:endParaRPr lang="nl-NL"/>
          </a:p>
        </p:txBody>
      </p:sp>
      <p:sp>
        <p:nvSpPr>
          <p:cNvPr id="5" name="Footer Placeholder 4"/>
          <p:cNvSpPr>
            <a:spLocks noGrp="1"/>
          </p:cNvSpPr>
          <p:nvPr>
            <p:ph type="ftr" sz="quarter" idx="11"/>
          </p:nvPr>
        </p:nvSpPr>
        <p:spPr/>
        <p:txBody>
          <a:bodyPr/>
          <a:lstStyle/>
          <a:p>
            <a:endParaRPr lang="nl-NL"/>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95CE957-6110-46E1-97C4-D34597F65CF8}"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09462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Citeraat met bijschrift">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nl-NL" smtClean="0"/>
              <a:t>Klik om de stijl te bewerken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1A16EDEF-489C-4253-81DC-CC58F8AA773D}" type="datetime1">
              <a:rPr lang="nl-NL" smtClean="0"/>
              <a:pPr/>
              <a:t>08-12-2016</a:t>
            </a:fld>
            <a:endParaRPr lang="nl-NL"/>
          </a:p>
        </p:txBody>
      </p:sp>
      <p:sp>
        <p:nvSpPr>
          <p:cNvPr id="5" name="Footer Placeholder 4"/>
          <p:cNvSpPr>
            <a:spLocks noGrp="1"/>
          </p:cNvSpPr>
          <p:nvPr>
            <p:ph type="ftr" sz="quarter" idx="11"/>
          </p:nvPr>
        </p:nvSpPr>
        <p:spPr/>
        <p:txBody>
          <a:bodyPr/>
          <a:lstStyle/>
          <a:p>
            <a:endParaRPr lang="nl-NL"/>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95CE957-6110-46E1-97C4-D34597F65CF8}"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22051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Naamkaartj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84BE4031-1763-4549-B62A-E318F636016F}" type="datetime1">
              <a:rPr lang="nl-NL" smtClean="0"/>
              <a:pPr/>
              <a:t>08-12-2016</a:t>
            </a:fld>
            <a:endParaRPr lang="nl-NL"/>
          </a:p>
        </p:txBody>
      </p:sp>
      <p:sp>
        <p:nvSpPr>
          <p:cNvPr id="5" name="Footer Placeholder 4"/>
          <p:cNvSpPr>
            <a:spLocks noGrp="1"/>
          </p:cNvSpPr>
          <p:nvPr>
            <p:ph type="ftr" sz="quarter" idx="11"/>
          </p:nvPr>
        </p:nvSpPr>
        <p:spPr/>
        <p:txBody>
          <a:bodyPr/>
          <a:lstStyle/>
          <a:p>
            <a:endParaRPr lang="nl-NL"/>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95CE957-6110-46E1-97C4-D34597F65CF8}"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396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smtClean="0"/>
              <a:t>Klik om de stijl te bewerken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EEAFE4F-7279-43CE-9DB8-81A3ADF8E2F6}" type="datetime1">
              <a:rPr lang="nl-NL" smtClean="0"/>
              <a:pPr/>
              <a:t>08-12-2016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295CE957-6110-46E1-97C4-D34597F65CF8}"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26105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smtClean="0"/>
              <a:t>Klik om de stijl te bewerken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1E76048-F6B5-4421-9000-8698BF7DF9FB}" type="datetime1">
              <a:rPr lang="nl-NL" smtClean="0"/>
              <a:pPr/>
              <a:t>08-12-2016</a:t>
            </a:fld>
            <a:endParaRPr lang="nl-NL"/>
          </a:p>
        </p:txBody>
      </p:sp>
      <p:sp>
        <p:nvSpPr>
          <p:cNvPr id="8" name="Footer Placeholder 7"/>
          <p:cNvSpPr>
            <a:spLocks noGrp="1"/>
          </p:cNvSpPr>
          <p:nvPr>
            <p:ph type="ftr" sz="quarter" idx="11"/>
          </p:nvPr>
        </p:nvSpPr>
        <p:spPr>
          <a:xfrm>
            <a:off x="561111" y="6391838"/>
            <a:ext cx="3644282" cy="304801"/>
          </a:xfrm>
        </p:spPr>
        <p:txBody>
          <a:bodyPr/>
          <a:lstStyle/>
          <a:p>
            <a:endParaRPr lang="nl-NL"/>
          </a:p>
        </p:txBody>
      </p:sp>
      <p:sp>
        <p:nvSpPr>
          <p:cNvPr id="9" name="Slide Number Placeholder 8"/>
          <p:cNvSpPr>
            <a:spLocks noGrp="1"/>
          </p:cNvSpPr>
          <p:nvPr>
            <p:ph type="sldNum" sz="quarter" idx="12"/>
          </p:nvPr>
        </p:nvSpPr>
        <p:spPr/>
        <p:txBody>
          <a:bodyPr/>
          <a:lstStyle/>
          <a:p>
            <a:fld id="{295CE957-6110-46E1-97C4-D34597F65CF8}"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44129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6187E67-AFC5-42AB-AE02-17DD940C9B29}" type="datetime1">
              <a:rPr lang="nl-NL" smtClean="0"/>
              <a:pPr/>
              <a:t>08-12-2016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95CE957-6110-46E1-97C4-D34597F65CF8}"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77057199"/>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e titel en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nl-NL" smtClean="0"/>
              <a:t>Klik om de stijl te bewerken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ED078B6-26AC-45F1-8B8E-0EA51A8718F1}" type="datetime1">
              <a:rPr lang="nl-NL" smtClean="0"/>
              <a:pPr/>
              <a:t>08-12-2016</a:t>
            </a:fld>
            <a:endParaRPr lang="nl-NL"/>
          </a:p>
        </p:txBody>
      </p:sp>
      <p:sp>
        <p:nvSpPr>
          <p:cNvPr id="5" name="Footer Placeholder 4"/>
          <p:cNvSpPr>
            <a:spLocks noGrp="1"/>
          </p:cNvSpPr>
          <p:nvPr>
            <p:ph type="ftr" sz="quarter" idx="11"/>
          </p:nvPr>
        </p:nvSpPr>
        <p:spPr/>
        <p:txBody>
          <a:bodyPr/>
          <a:lstStyle/>
          <a:p>
            <a:endParaRPr lang="nl-NL"/>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95CE957-6110-46E1-97C4-D34597F65CF8}"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55298947"/>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2505696F-CF3E-4B2D-BE9D-AF9F675A7AB9}" type="datetime1">
              <a:rPr lang="nl-NL" smtClean="0"/>
              <a:pPr/>
              <a:t>08-12-2016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95CE957-6110-46E1-97C4-D34597F65CF8}"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83282014"/>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ekop">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89529CBB-055D-4765-92DC-C9D281481E32}" type="datetime1">
              <a:rPr lang="nl-NL" smtClean="0"/>
              <a:pPr/>
              <a:t>08-12-2016</a:t>
            </a:fld>
            <a:endParaRPr lang="nl-NL"/>
          </a:p>
        </p:txBody>
      </p:sp>
      <p:sp>
        <p:nvSpPr>
          <p:cNvPr id="5" name="Footer Placeholder 4"/>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95CE957-6110-46E1-97C4-D34597F65CF8}"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40972527"/>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FA6B4A8A-23F0-4572-9ED2-9FE44055FA26}" type="datetime1">
              <a:rPr lang="nl-NL" smtClean="0"/>
              <a:pPr/>
              <a:t>08-12-2016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95CE957-6110-46E1-97C4-D34597F65CF8}"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9069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88BFDA66-0055-493C-87CF-644D63B4FBDF}" type="datetime1">
              <a:rPr lang="nl-NL" smtClean="0"/>
              <a:pPr/>
              <a:t>08-12-2016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295CE957-6110-46E1-97C4-D34597F65CF8}"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9886937"/>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Alleen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9A4D621B-E02E-4DB0-BC86-C367B01E0E33}" type="datetime1">
              <a:rPr lang="nl-NL" smtClean="0"/>
              <a:pPr/>
              <a:t>08-12-2016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295CE957-6110-46E1-97C4-D34597F65CF8}"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9340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DAFF94-45D7-4906-BC79-C576B163C419}" type="datetime1">
              <a:rPr lang="nl-NL" smtClean="0"/>
              <a:pPr/>
              <a:t>08-12-2016</a:t>
            </a:fld>
            <a:endParaRPr lang="nl-NL"/>
          </a:p>
        </p:txBody>
      </p:sp>
      <p:sp>
        <p:nvSpPr>
          <p:cNvPr id="3" name="Footer Placeholder 2"/>
          <p:cNvSpPr>
            <a:spLocks noGrp="1"/>
          </p:cNvSpPr>
          <p:nvPr>
            <p:ph type="ftr" sz="quarter" idx="11"/>
          </p:nvPr>
        </p:nvSpPr>
        <p:spPr/>
        <p:txBody>
          <a:bodyPr/>
          <a:lstStyle/>
          <a:p>
            <a:endParaRPr lang="nl-NL"/>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95CE957-6110-46E1-97C4-D34597F65CF8}"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9965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Inhoud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A274362A-429D-4616-A9F2-CA7B5341D355}" type="datetime1">
              <a:rPr lang="nl-NL" smtClean="0"/>
              <a:pPr/>
              <a:t>08-12-2016</a:t>
            </a:fld>
            <a:endParaRPr lang="nl-NL"/>
          </a:p>
        </p:txBody>
      </p:sp>
      <p:sp>
        <p:nvSpPr>
          <p:cNvPr id="6" name="Footer Placeholder 5"/>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95CE957-6110-46E1-97C4-D34597F65CF8}"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3659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nl-NL" smtClean="0"/>
              <a:t>Klik op het pictogram als u een afbeelding wilt toevoegen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A0AA3771-29B1-4B58-9C1E-D8AA070C7CE7}" type="datetime1">
              <a:rPr lang="nl-NL" smtClean="0"/>
              <a:pPr/>
              <a:t>08-12-2016</a:t>
            </a:fld>
            <a:endParaRPr lang="nl-NL"/>
          </a:p>
        </p:txBody>
      </p:sp>
      <p:sp>
        <p:nvSpPr>
          <p:cNvPr id="6" name="Footer Placeholder 5"/>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95CE957-6110-46E1-97C4-D34597F65CF8}"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02611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nl-NL" smtClean="0"/>
              <a:t>Klik om de stijl te bewerken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C4C7534-FB12-4B57-B363-58AE36EF415E}" type="datetime1">
              <a:rPr lang="nl-NL" smtClean="0"/>
              <a:pPr/>
              <a:t>08-12-2016</a:t>
            </a:fld>
            <a:endParaRPr lang="nl-NL"/>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nl-NL"/>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95CE957-6110-46E1-97C4-D34597F65CF8}" type="slidenum">
              <a:rPr lang="nl-NL" smtClean="0"/>
              <a:pPr/>
              <a:t>‹nr.›</a:t>
            </a:fld>
            <a:endParaRPr lang="nl-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71357070"/>
      </p:ext>
    </p:extLst>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 id="2147484221" r:id="rId12"/>
    <p:sldLayoutId id="2147484222" r:id="rId13"/>
    <p:sldLayoutId id="2147484223" r:id="rId14"/>
    <p:sldLayoutId id="2147484224" r:id="rId15"/>
    <p:sldLayoutId id="2147484225" r:id="rId16"/>
    <p:sldLayoutId id="2147484226"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1154954" y="1118336"/>
            <a:ext cx="8825660" cy="2956707"/>
          </a:xfrm>
        </p:spPr>
        <p:txBody>
          <a:bodyPr>
            <a:noAutofit/>
          </a:bodyPr>
          <a:lstStyle/>
          <a:p>
            <a:pPr algn="ctr"/>
            <a:r>
              <a:rPr lang="nl-NL" sz="4600" dirty="0" smtClean="0"/>
              <a:t>IHT </a:t>
            </a:r>
            <a:br>
              <a:rPr lang="nl-NL" sz="4600" dirty="0" smtClean="0"/>
            </a:br>
            <a:r>
              <a:rPr lang="nl-NL" sz="4600" dirty="0" smtClean="0"/>
              <a:t>en psychotherapie / systeemtherapie </a:t>
            </a:r>
            <a:br>
              <a:rPr lang="nl-NL" sz="4600" dirty="0" smtClean="0"/>
            </a:br>
            <a:r>
              <a:rPr lang="nl-NL" sz="4600" dirty="0" smtClean="0"/>
              <a:t>in de acute fase </a:t>
            </a:r>
            <a:endParaRPr lang="nl-NL" sz="4600" dirty="0"/>
          </a:p>
        </p:txBody>
      </p:sp>
      <p:sp>
        <p:nvSpPr>
          <p:cNvPr id="3" name="Ondertitel 2"/>
          <p:cNvSpPr>
            <a:spLocks noGrp="1"/>
          </p:cNvSpPr>
          <p:nvPr>
            <p:ph type="body" idx="1"/>
          </p:nvPr>
        </p:nvSpPr>
        <p:spPr>
          <a:xfrm>
            <a:off x="477078" y="5024967"/>
            <a:ext cx="9503535" cy="1415590"/>
          </a:xfrm>
        </p:spPr>
        <p:txBody>
          <a:bodyPr>
            <a:noAutofit/>
          </a:bodyPr>
          <a:lstStyle/>
          <a:p>
            <a:r>
              <a:rPr lang="nl-NL" sz="2200" dirty="0" smtClean="0">
                <a:solidFill>
                  <a:schemeClr val="tx1">
                    <a:lumMod val="85000"/>
                    <a:lumOff val="15000"/>
                  </a:schemeClr>
                </a:solidFill>
              </a:rPr>
              <a:t>Maaike Gilijamse – GZ psycholoog, Systeemtherapeut, ARKIN</a:t>
            </a:r>
          </a:p>
          <a:p>
            <a:r>
              <a:rPr lang="nl-NL" sz="2200" dirty="0" smtClean="0">
                <a:solidFill>
                  <a:schemeClr val="tx1">
                    <a:lumMod val="85000"/>
                    <a:lumOff val="15000"/>
                  </a:schemeClr>
                </a:solidFill>
              </a:rPr>
              <a:t>Nicole Oude Oosterik – GZ-psycholoog i.o. Specialist, Dimence </a:t>
            </a:r>
            <a:endParaRPr lang="nl-NL" sz="2200" dirty="0">
              <a:solidFill>
                <a:schemeClr val="tx1">
                  <a:lumMod val="85000"/>
                  <a:lumOff val="15000"/>
                </a:schemeClr>
              </a:solidFill>
            </a:endParaRPr>
          </a:p>
        </p:txBody>
      </p:sp>
      <p:pic>
        <p:nvPicPr>
          <p:cNvPr id="4" name="Afbeelding 3"/>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9201638" y="5666002"/>
            <a:ext cx="1926810" cy="933580"/>
          </a:xfrm>
          <a:prstGeom prst="rect">
            <a:avLst/>
          </a:prstGeom>
        </p:spPr>
      </p:pic>
      <p:pic>
        <p:nvPicPr>
          <p:cNvPr id="5" name="Afbeelding 4"/>
          <p:cNvPicPr>
            <a:picLocks noChangeAspect="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9345779" y="4558177"/>
            <a:ext cx="1638529" cy="93358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26979330"/>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Overdracht en tegenoverdracht </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2200" dirty="0" smtClean="0"/>
              <a:t>Kortere periode daardoor vaker minder aanwezig</a:t>
            </a:r>
          </a:p>
          <a:p>
            <a:pPr marL="0" indent="0">
              <a:buNone/>
            </a:pPr>
            <a:r>
              <a:rPr lang="nl-NL" sz="2200" dirty="0" smtClean="0"/>
              <a:t>Of juist heftiger door ernst van de problematiek en naderend afscheid</a:t>
            </a:r>
          </a:p>
          <a:p>
            <a:pPr marL="0" indent="0">
              <a:buNone/>
            </a:pPr>
            <a:endParaRPr lang="nl-NL" sz="2200" dirty="0"/>
          </a:p>
          <a:p>
            <a:pPr marL="0" indent="0">
              <a:buNone/>
            </a:pPr>
            <a:r>
              <a:rPr lang="nl-NL" sz="2200" dirty="0" smtClean="0"/>
              <a:t>Omgaan zelfde als in </a:t>
            </a:r>
            <a:r>
              <a:rPr lang="nl-NL" sz="2200" dirty="0" err="1" smtClean="0"/>
              <a:t>langerlopende</a:t>
            </a:r>
            <a:r>
              <a:rPr lang="nl-NL" sz="2200" dirty="0" smtClean="0"/>
              <a:t> psychotherapie </a:t>
            </a:r>
          </a:p>
          <a:p>
            <a:pPr lvl="1"/>
            <a:r>
              <a:rPr lang="nl-NL" sz="2200" dirty="0" smtClean="0"/>
              <a:t>Bewustwording en bewerken -&gt; geeft inzicht</a:t>
            </a:r>
          </a:p>
          <a:p>
            <a:pPr lvl="1"/>
            <a:r>
              <a:rPr lang="nl-NL" sz="2200" dirty="0" smtClean="0"/>
              <a:t>Vaak factor in problematiek </a:t>
            </a:r>
            <a:endParaRPr lang="nl-NL" sz="2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29375748"/>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lang </a:t>
            </a:r>
            <a:endParaRPr lang="nl-NL" dirty="0"/>
          </a:p>
        </p:txBody>
      </p:sp>
      <p:sp>
        <p:nvSpPr>
          <p:cNvPr id="3" name="Tijdelijke aanduiding voor inhoud 2"/>
          <p:cNvSpPr>
            <a:spLocks noGrp="1"/>
          </p:cNvSpPr>
          <p:nvPr>
            <p:ph idx="1"/>
          </p:nvPr>
        </p:nvSpPr>
        <p:spPr>
          <a:xfrm>
            <a:off x="1154954" y="2484783"/>
            <a:ext cx="8825659" cy="3535017"/>
          </a:xfrm>
        </p:spPr>
        <p:txBody>
          <a:bodyPr>
            <a:noAutofit/>
          </a:bodyPr>
          <a:lstStyle/>
          <a:p>
            <a:pPr marL="0" indent="0">
              <a:buNone/>
            </a:pPr>
            <a:r>
              <a:rPr lang="nl-NL" sz="2200" dirty="0" smtClean="0"/>
              <a:t>Definitie psychotherapie: zo kort als kan en zo lang als nodig:</a:t>
            </a:r>
          </a:p>
          <a:p>
            <a:pPr marL="0" indent="0">
              <a:buNone/>
            </a:pPr>
            <a:r>
              <a:rPr lang="nl-NL" sz="2200" dirty="0" smtClean="0"/>
              <a:t>Voor periode van IHT</a:t>
            </a:r>
          </a:p>
          <a:p>
            <a:pPr marL="0" indent="0">
              <a:buNone/>
            </a:pPr>
            <a:r>
              <a:rPr lang="nl-NL" sz="2200" dirty="0"/>
              <a:t/>
            </a:r>
            <a:br>
              <a:rPr lang="nl-NL" sz="2200" dirty="0"/>
            </a:br>
            <a:r>
              <a:rPr lang="nl-NL" sz="2200" dirty="0" smtClean="0"/>
              <a:t>Echter: Doelstelling IHT-behandeling maximaal 6 weken, geldt dus ook voor psychotherapie / systeemtherapie. </a:t>
            </a:r>
            <a:br>
              <a:rPr lang="nl-NL" sz="2200" dirty="0" smtClean="0"/>
            </a:br>
            <a:endParaRPr lang="nl-NL" sz="2200" dirty="0" smtClean="0"/>
          </a:p>
          <a:p>
            <a:pPr marL="0" indent="0">
              <a:buNone/>
            </a:pPr>
            <a:r>
              <a:rPr lang="nl-NL" sz="2200" dirty="0" smtClean="0"/>
              <a:t>Wel verwijzen / overdracht naar vervolg </a:t>
            </a:r>
          </a:p>
          <a:p>
            <a:pPr marL="0" indent="0">
              <a:buNone/>
            </a:pPr>
            <a:endParaRPr lang="nl-NL" sz="2200" dirty="0"/>
          </a:p>
          <a:p>
            <a:pPr marL="0" indent="0">
              <a:buNone/>
            </a:pPr>
            <a:r>
              <a:rPr lang="nl-NL" sz="2200" dirty="0" smtClean="0"/>
              <a:t>Ook nadenken over inzet nu helpend bij afname crisis</a:t>
            </a:r>
            <a:endParaRPr lang="nl-NL" sz="2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28759263"/>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levert het op?</a:t>
            </a:r>
            <a:endParaRPr lang="nl-NL" dirty="0"/>
          </a:p>
        </p:txBody>
      </p:sp>
      <p:sp>
        <p:nvSpPr>
          <p:cNvPr id="3" name="Tijdelijke aanduiding voor inhoud 2"/>
          <p:cNvSpPr>
            <a:spLocks noGrp="1"/>
          </p:cNvSpPr>
          <p:nvPr>
            <p:ph idx="1"/>
          </p:nvPr>
        </p:nvSpPr>
        <p:spPr>
          <a:xfrm>
            <a:off x="838200" y="2504660"/>
            <a:ext cx="10515600" cy="3537365"/>
          </a:xfrm>
        </p:spPr>
        <p:txBody>
          <a:bodyPr/>
          <a:lstStyle/>
          <a:p>
            <a:r>
              <a:rPr lang="nl-NL" sz="2200" dirty="0" smtClean="0"/>
              <a:t>Overzicht over wat er aan de hand is</a:t>
            </a:r>
          </a:p>
          <a:p>
            <a:r>
              <a:rPr lang="nl-NL" sz="2200" dirty="0" smtClean="0"/>
              <a:t>Inzicht in aard en achtergrond van klachten en eigen psychologisch functioneren</a:t>
            </a:r>
          </a:p>
          <a:p>
            <a:r>
              <a:rPr lang="nl-NL" sz="2200" dirty="0" smtClean="0"/>
              <a:t>Uitzicht op herstel, hoop</a:t>
            </a:r>
          </a:p>
          <a:p>
            <a:r>
              <a:rPr lang="nl-NL" sz="2200" dirty="0" smtClean="0"/>
              <a:t>Begrip, grip en houvast</a:t>
            </a:r>
          </a:p>
          <a:p>
            <a:r>
              <a:rPr lang="nl-NL" sz="2200" dirty="0" smtClean="0"/>
              <a:t>Vermindert angst voor psychotherapie / vervolgbehandeling </a:t>
            </a:r>
          </a:p>
          <a:p>
            <a:r>
              <a:rPr lang="nl-NL" sz="2200" dirty="0" smtClean="0"/>
              <a:t>Vaardigheden geven vertrouwen voor toekomst </a:t>
            </a:r>
          </a:p>
          <a:p>
            <a:r>
              <a:rPr lang="nl-NL" sz="2200" dirty="0" err="1" smtClean="0"/>
              <a:t>Remoralisatie</a:t>
            </a:r>
            <a:r>
              <a:rPr lang="nl-NL" sz="2200" dirty="0" smtClean="0"/>
              <a:t> </a:t>
            </a:r>
          </a:p>
          <a:p>
            <a:pPr marL="0" indent="0">
              <a:buNone/>
            </a:pPr>
            <a:endParaRPr lang="nl-NL"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35114421"/>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Risico’s</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2200" dirty="0" smtClean="0"/>
              <a:t>Bijwerking psychotherapie	</a:t>
            </a:r>
          </a:p>
          <a:p>
            <a:pPr lvl="1"/>
            <a:r>
              <a:rPr lang="nl-NL" sz="2200" dirty="0" smtClean="0"/>
              <a:t>Disbalans</a:t>
            </a:r>
          </a:p>
          <a:p>
            <a:pPr lvl="1"/>
            <a:r>
              <a:rPr lang="nl-NL" sz="2200" dirty="0" smtClean="0"/>
              <a:t>Overname ambulant team </a:t>
            </a:r>
            <a:endParaRPr lang="nl-NL" sz="2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82727771"/>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ctrTitle"/>
          </p:nvPr>
        </p:nvSpPr>
        <p:spPr>
          <a:xfrm>
            <a:off x="1154955" y="2099734"/>
            <a:ext cx="8825658" cy="2174092"/>
          </a:xfrm>
        </p:spPr>
        <p:txBody>
          <a:bodyPr/>
          <a:lstStyle/>
          <a:p>
            <a:pPr algn="ctr"/>
            <a:r>
              <a:rPr lang="nl-NL" dirty="0" smtClean="0"/>
              <a:t>Ervaringen Bert en Iris</a:t>
            </a:r>
            <a:br>
              <a:rPr lang="nl-NL" dirty="0" smtClean="0"/>
            </a:br>
            <a:r>
              <a:rPr lang="nl-NL" dirty="0" smtClean="0"/>
              <a:t/>
            </a:r>
            <a:br>
              <a:rPr lang="nl-NL" dirty="0" smtClean="0"/>
            </a:br>
            <a:r>
              <a:rPr lang="nl-NL" sz="2800" dirty="0" smtClean="0"/>
              <a:t>IHT Dimence  </a:t>
            </a:r>
            <a:endParaRPr lang="nl-NL" sz="2800" dirty="0"/>
          </a:p>
        </p:txBody>
      </p:sp>
      <p:sp>
        <p:nvSpPr>
          <p:cNvPr id="4" name="Ondertitel 3"/>
          <p:cNvSpPr>
            <a:spLocks noGrp="1"/>
          </p:cNvSpPr>
          <p:nvPr>
            <p:ph type="subTitle" idx="1"/>
          </p:nvPr>
        </p:nvSpPr>
        <p:spPr/>
        <p:txBody>
          <a:bodyPr>
            <a:normAutofit fontScale="92500" lnSpcReduction="10000"/>
          </a:bodyPr>
          <a:lstStyle/>
          <a:p>
            <a:endParaRPr lang="nl-NL" sz="800" dirty="0" smtClean="0">
              <a:solidFill>
                <a:schemeClr val="tx1">
                  <a:lumMod val="65000"/>
                  <a:lumOff val="35000"/>
                </a:schemeClr>
              </a:solidFill>
            </a:endParaRPr>
          </a:p>
          <a:p>
            <a:endParaRPr lang="nl-NL" sz="800" dirty="0">
              <a:solidFill>
                <a:schemeClr val="tx1">
                  <a:lumMod val="65000"/>
                  <a:lumOff val="35000"/>
                </a:schemeClr>
              </a:solidFill>
            </a:endParaRPr>
          </a:p>
          <a:p>
            <a:endParaRPr lang="nl-NL" sz="800" dirty="0" smtClean="0">
              <a:solidFill>
                <a:schemeClr val="tx1">
                  <a:lumMod val="65000"/>
                  <a:lumOff val="35000"/>
                </a:schemeClr>
              </a:solidFill>
            </a:endParaRPr>
          </a:p>
          <a:p>
            <a:r>
              <a:rPr lang="nl-NL" sz="800" dirty="0" smtClean="0">
                <a:solidFill>
                  <a:schemeClr val="tx1">
                    <a:lumMod val="65000"/>
                    <a:lumOff val="35000"/>
                  </a:schemeClr>
                </a:solidFill>
              </a:rPr>
              <a:t>Nicole </a:t>
            </a:r>
            <a:r>
              <a:rPr lang="nl-NL" sz="800" dirty="0">
                <a:solidFill>
                  <a:schemeClr val="tx1">
                    <a:lumMod val="65000"/>
                    <a:lumOff val="35000"/>
                  </a:schemeClr>
                </a:solidFill>
              </a:rPr>
              <a:t>Oude Oosterik - Dimence </a:t>
            </a:r>
          </a:p>
          <a:p>
            <a:endParaRPr lang="nl-NL"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03315842"/>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Psychotherapie</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2200" dirty="0" smtClean="0"/>
              <a:t>Wat is psychotherapie?</a:t>
            </a:r>
            <a:endParaRPr lang="nl-NL" sz="2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04756957"/>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Psychotherapie</a:t>
            </a:r>
            <a:endParaRPr lang="nl-NL" dirty="0"/>
          </a:p>
        </p:txBody>
      </p:sp>
      <p:sp>
        <p:nvSpPr>
          <p:cNvPr id="3" name="Tijdelijke aanduiding voor inhoud 2"/>
          <p:cNvSpPr>
            <a:spLocks noGrp="1"/>
          </p:cNvSpPr>
          <p:nvPr>
            <p:ph idx="1"/>
          </p:nvPr>
        </p:nvSpPr>
        <p:spPr>
          <a:xfrm>
            <a:off x="833588" y="2603500"/>
            <a:ext cx="9404143" cy="3416300"/>
          </a:xfrm>
        </p:spPr>
        <p:txBody>
          <a:bodyPr>
            <a:noAutofit/>
          </a:bodyPr>
          <a:lstStyle/>
          <a:p>
            <a:pPr marL="0" indent="0">
              <a:buNone/>
            </a:pPr>
            <a:r>
              <a:rPr lang="nl-NL" sz="2200" dirty="0" smtClean="0"/>
              <a:t>Veel definities in omloop</a:t>
            </a:r>
          </a:p>
          <a:p>
            <a:pPr marL="0" indent="0">
              <a:buNone/>
            </a:pPr>
            <a:endParaRPr lang="nl-NL" sz="2200" dirty="0"/>
          </a:p>
          <a:p>
            <a:pPr marL="0" indent="0">
              <a:buNone/>
            </a:pPr>
            <a:r>
              <a:rPr lang="nl-NL" sz="2200" dirty="0" smtClean="0"/>
              <a:t>In deze presentatie: </a:t>
            </a:r>
          </a:p>
          <a:p>
            <a:pPr marL="0" indent="0">
              <a:buNone/>
            </a:pPr>
            <a:r>
              <a:rPr lang="nl-NL" sz="2200" i="1" dirty="0" smtClean="0"/>
              <a:t>Psychotherapie is een effectieve gespreksbehandelmethode voor psychische stoornissen en problemen, waarbij doel is factoren aan te pakken die psychische problemen veroorzaken, in stand houden dan wel kwetsbaar maken bij stress volle gebeurtenissen. Er wordt gebruik gemaakt van </a:t>
            </a:r>
            <a:r>
              <a:rPr lang="nl-NL" sz="2200" i="1" dirty="0" err="1" smtClean="0"/>
              <a:t>evidence</a:t>
            </a:r>
            <a:r>
              <a:rPr lang="nl-NL" sz="2200" i="1" dirty="0" smtClean="0"/>
              <a:t> </a:t>
            </a:r>
            <a:r>
              <a:rPr lang="nl-NL" sz="2200" i="1" dirty="0" err="1" smtClean="0"/>
              <a:t>based</a:t>
            </a:r>
            <a:r>
              <a:rPr lang="nl-NL" sz="2200" i="1" dirty="0" smtClean="0"/>
              <a:t> behandelmethoden en wetenschappelijke kennis over psychopathologie, diagnostiek en behandeling.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77527040"/>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Systeemtherapie</a:t>
            </a:r>
            <a:endParaRPr lang="nl-NL" dirty="0"/>
          </a:p>
        </p:txBody>
      </p:sp>
      <p:sp>
        <p:nvSpPr>
          <p:cNvPr id="3" name="Tijdelijke aanduiding voor inhoud 2"/>
          <p:cNvSpPr>
            <a:spLocks noGrp="1"/>
          </p:cNvSpPr>
          <p:nvPr>
            <p:ph idx="1"/>
          </p:nvPr>
        </p:nvSpPr>
        <p:spPr>
          <a:xfrm>
            <a:off x="1154954" y="2643257"/>
            <a:ext cx="8825659" cy="3416300"/>
          </a:xfrm>
        </p:spPr>
        <p:txBody>
          <a:bodyPr>
            <a:normAutofit/>
          </a:bodyPr>
          <a:lstStyle/>
          <a:p>
            <a:pPr marL="0" indent="0">
              <a:buNone/>
            </a:pPr>
            <a:r>
              <a:rPr lang="nl-NL" sz="2200" dirty="0" smtClean="0"/>
              <a:t>Wat is systeemtherapie?</a:t>
            </a:r>
            <a:endParaRPr lang="nl-NL" sz="2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45362014"/>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Systeemtherapie</a:t>
            </a:r>
            <a:endParaRPr lang="nl-NL" dirty="0"/>
          </a:p>
        </p:txBody>
      </p:sp>
      <p:sp>
        <p:nvSpPr>
          <p:cNvPr id="3" name="Tijdelijke aanduiding voor inhoud 2"/>
          <p:cNvSpPr>
            <a:spLocks noGrp="1"/>
          </p:cNvSpPr>
          <p:nvPr>
            <p:ph idx="1"/>
          </p:nvPr>
        </p:nvSpPr>
        <p:spPr/>
        <p:txBody>
          <a:bodyPr>
            <a:noAutofit/>
          </a:bodyPr>
          <a:lstStyle/>
          <a:p>
            <a:pPr marL="0" indent="0">
              <a:buNone/>
            </a:pPr>
            <a:r>
              <a:rPr lang="nl-NL" sz="2200" dirty="0" smtClean="0"/>
              <a:t>Veel definities in omloop</a:t>
            </a:r>
          </a:p>
          <a:p>
            <a:pPr marL="0" indent="0">
              <a:buNone/>
            </a:pPr>
            <a:endParaRPr lang="nl-NL" sz="2200" dirty="0" smtClean="0"/>
          </a:p>
          <a:p>
            <a:pPr marL="0" indent="0">
              <a:buNone/>
            </a:pPr>
            <a:r>
              <a:rPr lang="nl-NL" sz="2200" dirty="0" smtClean="0"/>
              <a:t>In deze presentatie</a:t>
            </a:r>
          </a:p>
          <a:p>
            <a:pPr marL="0" indent="0">
              <a:buNone/>
            </a:pPr>
            <a:r>
              <a:rPr lang="nl-NL" sz="2200" i="1" dirty="0" smtClean="0"/>
              <a:t>Systeemtherapie is een </a:t>
            </a:r>
            <a:r>
              <a:rPr lang="nl-NL" sz="2200" i="1" dirty="0"/>
              <a:t>vorm van psychotherapie waarbij het voornaamste doel is de onderlinge relaties tussen twee of meer personen te </a:t>
            </a:r>
            <a:r>
              <a:rPr lang="nl-NL" sz="2200" i="1" dirty="0" smtClean="0"/>
              <a:t>verbeteren, hetgeen weer van invloed is op het welzijn van de individuen in die relatie.</a:t>
            </a:r>
            <a:endParaRPr lang="nl-NL" sz="2200" i="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74553275"/>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Rol psychotherapie in acute fase</a:t>
            </a:r>
            <a:endParaRPr lang="nl-NL" dirty="0"/>
          </a:p>
        </p:txBody>
      </p:sp>
      <p:sp>
        <p:nvSpPr>
          <p:cNvPr id="3" name="Tijdelijke aanduiding voor inhoud 2"/>
          <p:cNvSpPr>
            <a:spLocks noGrp="1"/>
          </p:cNvSpPr>
          <p:nvPr>
            <p:ph idx="1"/>
          </p:nvPr>
        </p:nvSpPr>
        <p:spPr>
          <a:xfrm>
            <a:off x="1154954" y="2246243"/>
            <a:ext cx="8825659" cy="4154557"/>
          </a:xfrm>
        </p:spPr>
        <p:txBody>
          <a:bodyPr>
            <a:normAutofit/>
          </a:bodyPr>
          <a:lstStyle/>
          <a:p>
            <a:pPr>
              <a:buFontTx/>
              <a:buChar char="-"/>
            </a:pPr>
            <a:r>
              <a:rPr lang="nl-NL" sz="2200" dirty="0" smtClean="0"/>
              <a:t>Verklaringsmodel over ontstaan en in stand houden bij de specifieke persoon</a:t>
            </a:r>
          </a:p>
          <a:p>
            <a:pPr>
              <a:buFontTx/>
              <a:buChar char="-"/>
            </a:pPr>
            <a:r>
              <a:rPr lang="nl-NL" sz="2200" dirty="0" smtClean="0"/>
              <a:t>Veranderingsgerichte interventies / behandeling starten -&gt; conform multidisciplinaire richtlijn</a:t>
            </a:r>
          </a:p>
          <a:p>
            <a:pPr>
              <a:buFontTx/>
              <a:buChar char="-"/>
            </a:pPr>
            <a:r>
              <a:rPr lang="nl-NL" sz="2200" dirty="0" smtClean="0"/>
              <a:t>Motivering voor behandeling / vervolg </a:t>
            </a:r>
          </a:p>
          <a:p>
            <a:pPr>
              <a:buFontTx/>
              <a:buChar char="-"/>
            </a:pPr>
            <a:r>
              <a:rPr lang="nl-NL" sz="2200" dirty="0" smtClean="0"/>
              <a:t>Terugvalpreventie </a:t>
            </a:r>
          </a:p>
          <a:p>
            <a:pPr>
              <a:buFontTx/>
              <a:buChar char="-"/>
            </a:pPr>
            <a:r>
              <a:rPr lang="nl-NL" sz="2200" dirty="0" smtClean="0"/>
              <a:t>Diagnostiek en indicatiestelling: -&gt; verder kijken dan classificatie</a:t>
            </a:r>
          </a:p>
          <a:p>
            <a:pPr>
              <a:buFontTx/>
              <a:buChar char="-"/>
            </a:pPr>
            <a:r>
              <a:rPr lang="nl-NL" sz="2200" dirty="0" smtClean="0"/>
              <a:t>Juist in acute fase meer veranderingsbereidheid / motivatie. Groot veranderpotentieel</a:t>
            </a:r>
            <a:r>
              <a:rPr lang="nl-NL" dirty="0" smtClean="0"/>
              <a:t>. </a:t>
            </a:r>
            <a:endParaRPr lang="nl-NL"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2860710"/>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Rol systeemtherapie in acute fase </a:t>
            </a:r>
            <a:endParaRPr lang="nl-NL" dirty="0"/>
          </a:p>
        </p:txBody>
      </p:sp>
      <p:sp>
        <p:nvSpPr>
          <p:cNvPr id="3" name="Tijdelijke aanduiding voor inhoud 2"/>
          <p:cNvSpPr>
            <a:spLocks noGrp="1"/>
          </p:cNvSpPr>
          <p:nvPr>
            <p:ph idx="1"/>
          </p:nvPr>
        </p:nvSpPr>
        <p:spPr>
          <a:xfrm>
            <a:off x="1393493" y="2603500"/>
            <a:ext cx="9718455" cy="3956326"/>
          </a:xfrm>
        </p:spPr>
        <p:txBody>
          <a:bodyPr>
            <a:normAutofit fontScale="62500" lnSpcReduction="20000"/>
          </a:bodyPr>
          <a:lstStyle/>
          <a:p>
            <a:r>
              <a:rPr lang="nl-NL" sz="3100" dirty="0" smtClean="0"/>
              <a:t>Ontlasten </a:t>
            </a:r>
            <a:r>
              <a:rPr lang="nl-NL" sz="3100" dirty="0"/>
              <a:t>en valideren leden van systeem </a:t>
            </a:r>
          </a:p>
          <a:p>
            <a:r>
              <a:rPr lang="nl-NL" sz="3100" dirty="0"/>
              <a:t>Systeem kan goed </a:t>
            </a:r>
            <a:r>
              <a:rPr lang="nl-NL" sz="3100" dirty="0" smtClean="0"/>
              <a:t>geïnformeerd </a:t>
            </a:r>
            <a:r>
              <a:rPr lang="nl-NL" sz="3100" dirty="0"/>
              <a:t>worden en kan informatie geven</a:t>
            </a:r>
          </a:p>
          <a:p>
            <a:endParaRPr lang="nl-NL" sz="3100" dirty="0" smtClean="0"/>
          </a:p>
          <a:p>
            <a:r>
              <a:rPr lang="nl-NL" sz="3100" dirty="0" smtClean="0"/>
              <a:t>Crisis patiënt beïnvloedt systeemleden en </a:t>
            </a:r>
            <a:r>
              <a:rPr lang="nl-NL" sz="3100" dirty="0" err="1" smtClean="0"/>
              <a:t>vice</a:t>
            </a:r>
            <a:r>
              <a:rPr lang="nl-NL" sz="3100" dirty="0" smtClean="0"/>
              <a:t> versa</a:t>
            </a:r>
            <a:br>
              <a:rPr lang="nl-NL" sz="3100" dirty="0" smtClean="0"/>
            </a:br>
            <a:endParaRPr lang="nl-NL" sz="3100" dirty="0" smtClean="0"/>
          </a:p>
          <a:p>
            <a:pPr lvl="1"/>
            <a:r>
              <a:rPr lang="nl-NL" sz="2900" dirty="0" smtClean="0"/>
              <a:t>Onderzoeken van bestaande ongewenste interactiepatronen</a:t>
            </a:r>
            <a:endParaRPr lang="nl-NL" sz="2900" dirty="0"/>
          </a:p>
          <a:p>
            <a:pPr lvl="1"/>
            <a:r>
              <a:rPr lang="nl-NL" sz="2900" dirty="0" smtClean="0"/>
              <a:t>Benoemen hiervan werkt </a:t>
            </a:r>
            <a:r>
              <a:rPr lang="nl-NL" sz="2900" dirty="0" err="1" smtClean="0"/>
              <a:t>onschuldigend</a:t>
            </a:r>
            <a:r>
              <a:rPr lang="nl-NL" sz="2900" dirty="0" smtClean="0"/>
              <a:t>, normaliseert en initieert bewustwording en wens tot verandering</a:t>
            </a:r>
          </a:p>
          <a:p>
            <a:pPr lvl="1"/>
            <a:r>
              <a:rPr lang="nl-NL" sz="2900" dirty="0" smtClean="0"/>
              <a:t>Van rol vernauwing  naar rol verbreding </a:t>
            </a:r>
          </a:p>
          <a:p>
            <a:pPr lvl="1"/>
            <a:endParaRPr lang="nl-NL" sz="2900" dirty="0" smtClean="0"/>
          </a:p>
          <a:p>
            <a:r>
              <a:rPr lang="nl-NL" sz="3100" dirty="0" smtClean="0"/>
              <a:t>Indien wenselijk motivering vervolg systeemtherapie na afsluiting IBT behandeling</a:t>
            </a:r>
          </a:p>
          <a:p>
            <a:endParaRPr lang="nl-NL" sz="3100" dirty="0" smtClean="0"/>
          </a:p>
          <a:p>
            <a:pPr marL="0" indent="0">
              <a:buNone/>
            </a:pPr>
            <a:endParaRPr lang="nl-NL"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74356256"/>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Rol systeemtherapie in acute fase</a:t>
            </a:r>
          </a:p>
        </p:txBody>
      </p:sp>
      <p:pic>
        <p:nvPicPr>
          <p:cNvPr id="4" name="Tijdelijke aanduiding voor inhoud 3"/>
          <p:cNvPicPr>
            <a:picLocks noGrp="1" noChangeAspect="1"/>
          </p:cNvPicPr>
          <p:nvPr>
            <p:ph idx="1"/>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586831" y="3001962"/>
            <a:ext cx="5962650" cy="2619375"/>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62323444"/>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Wanneer wel / wanneer niet </a:t>
            </a:r>
            <a:endParaRPr lang="nl-NL" dirty="0"/>
          </a:p>
        </p:txBody>
      </p:sp>
      <p:sp>
        <p:nvSpPr>
          <p:cNvPr id="3" name="Tijdelijke aanduiding voor inhoud 2"/>
          <p:cNvSpPr>
            <a:spLocks noGrp="1"/>
          </p:cNvSpPr>
          <p:nvPr>
            <p:ph idx="1"/>
          </p:nvPr>
        </p:nvSpPr>
        <p:spPr>
          <a:xfrm>
            <a:off x="1154954" y="2345635"/>
            <a:ext cx="10016629" cy="4114799"/>
          </a:xfrm>
        </p:spPr>
        <p:txBody>
          <a:bodyPr>
            <a:normAutofit fontScale="92500"/>
          </a:bodyPr>
          <a:lstStyle/>
          <a:p>
            <a:r>
              <a:rPr lang="nl-NL" sz="2400" dirty="0" smtClean="0"/>
              <a:t>In principe zelfde in- en exclusie criteria als bij reguliere aanmelding</a:t>
            </a:r>
          </a:p>
          <a:p>
            <a:r>
              <a:rPr lang="nl-NL" sz="2400" dirty="0" smtClean="0"/>
              <a:t>Geen harde exclusie criteria: wel soms redenen psychotherapie of systeemgesprekken aan te passen, bv. cognitieve beperkingen</a:t>
            </a:r>
          </a:p>
          <a:p>
            <a:r>
              <a:rPr lang="nl-NL" sz="2400" dirty="0" smtClean="0"/>
              <a:t>Wel exclusie:</a:t>
            </a:r>
          </a:p>
          <a:p>
            <a:pPr lvl="1"/>
            <a:r>
              <a:rPr lang="nl-NL" sz="2000" dirty="0" smtClean="0"/>
              <a:t>Als patiënt niet wil (ook na </a:t>
            </a:r>
            <a:r>
              <a:rPr lang="nl-NL" sz="2000" dirty="0" err="1" smtClean="0"/>
              <a:t>psycho</a:t>
            </a:r>
            <a:r>
              <a:rPr lang="nl-NL" sz="2000" dirty="0" smtClean="0"/>
              <a:t>-educatie en  motiverende gespreksvoering)</a:t>
            </a:r>
          </a:p>
          <a:p>
            <a:pPr lvl="1"/>
            <a:r>
              <a:rPr lang="nl-NL" sz="2000" dirty="0" smtClean="0"/>
              <a:t>Dermate ernstig toestandsbeeld dat een succesvolle uitvoering van de psychotherapie of systeemgesprekken in de weg staat zoals manie of psychose (</a:t>
            </a:r>
            <a:r>
              <a:rPr lang="nl-NL" sz="2000" i="1" dirty="0" smtClean="0"/>
              <a:t>manie of psychose niet per definitie exclusie</a:t>
            </a:r>
            <a:r>
              <a:rPr lang="nl-NL" sz="2000" dirty="0" smtClean="0"/>
              <a:t>!) </a:t>
            </a:r>
          </a:p>
          <a:p>
            <a:pPr lvl="1"/>
            <a:r>
              <a:rPr lang="nl-NL" sz="2000" dirty="0" smtClean="0"/>
              <a:t>Ernstige cognitieve beperking die psychotherapie in de weg staat (zelfs na aanpassing hiervan) </a:t>
            </a:r>
          </a:p>
          <a:p>
            <a:pPr marL="457200" lvl="1" indent="0">
              <a:buNone/>
            </a:pPr>
            <a:endParaRPr lang="nl-NL"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637337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directiekamer">
  <a:themeElements>
    <a:clrScheme name="Ion-directiekamer">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directiekamer">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directiekamer">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a="http://schemas.openxmlformats.org/drawingml/2006/main" xmlns="" name="Ion Boardroom" id="{FC33163D-4339-46B1-8EED-24C834239D99}" vid="{B8502691-933B-45FE-8764-BA278511EF27}"/>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1057</TotalTime>
  <Words>542</Words>
  <Application>Microsoft Macintosh PowerPoint</Application>
  <PresentationFormat>Aangepast</PresentationFormat>
  <Paragraphs>89</Paragraphs>
  <Slides>14</Slides>
  <Notes>14</Notes>
  <HiddenSlides>0</HiddenSlides>
  <MMClips>0</MMClips>
  <ScaleCrop>false</ScaleCrop>
  <HeadingPairs>
    <vt:vector size="4" baseType="variant">
      <vt:variant>
        <vt:lpstr>Ontwerpsjabloon</vt:lpstr>
      </vt:variant>
      <vt:variant>
        <vt:i4>1</vt:i4>
      </vt:variant>
      <vt:variant>
        <vt:lpstr>Diatitels</vt:lpstr>
      </vt:variant>
      <vt:variant>
        <vt:i4>14</vt:i4>
      </vt:variant>
    </vt:vector>
  </HeadingPairs>
  <TitlesOfParts>
    <vt:vector size="15" baseType="lpstr">
      <vt:lpstr>Ion-directiekamer</vt:lpstr>
      <vt:lpstr>IHT  en psychotherapie / systeemtherapie  in de acute fase </vt:lpstr>
      <vt:lpstr>Psychotherapie</vt:lpstr>
      <vt:lpstr>Psychotherapie</vt:lpstr>
      <vt:lpstr>Systeemtherapie</vt:lpstr>
      <vt:lpstr>Systeemtherapie</vt:lpstr>
      <vt:lpstr>Rol psychotherapie in acute fase</vt:lpstr>
      <vt:lpstr>Rol systeemtherapie in acute fase </vt:lpstr>
      <vt:lpstr>Rol systeemtherapie in acute fase</vt:lpstr>
      <vt:lpstr>Wanneer wel / wanneer niet </vt:lpstr>
      <vt:lpstr>Overdracht en tegenoverdracht </vt:lpstr>
      <vt:lpstr>Hoe lang </vt:lpstr>
      <vt:lpstr>Wat levert het op?</vt:lpstr>
      <vt:lpstr>Risico’s</vt:lpstr>
      <vt:lpstr>Ervaringen Bert en Iris  IHT Dimence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IHT en psychotherapie / systeemtherapie in de acute fase</dc:title>
  <dc:creator>Tom en Nicole Timmermans</dc:creator>
  <cp:lastModifiedBy>Karin Bonouvrie</cp:lastModifiedBy>
  <cp:revision>56</cp:revision>
  <cp:lastPrinted>2016-11-24T07:51:28Z</cp:lastPrinted>
  <dcterms:created xsi:type="dcterms:W3CDTF">2016-12-08T07:38:17Z</dcterms:created>
  <dcterms:modified xsi:type="dcterms:W3CDTF">2016-12-08T07:41:01Z</dcterms:modified>
</cp:coreProperties>
</file>