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4" r:id="rId13"/>
    <p:sldId id="267" r:id="rId14"/>
    <p:sldId id="275" r:id="rId15"/>
    <p:sldId id="271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849" autoAdjust="0"/>
    <p:restoredTop sz="98723" autoAdjust="0"/>
  </p:normalViewPr>
  <p:slideViewPr>
    <p:cSldViewPr>
      <p:cViewPr>
        <p:scale>
          <a:sx n="77" d="100"/>
          <a:sy n="77" d="100"/>
        </p:scale>
        <p:origin x="-3344" y="-1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326-1F22-4401-B2BA-DA6BC53FF4FA}" type="datetimeFigureOut">
              <a:rPr lang="en-US" smtClean="0"/>
              <a:pPr/>
              <a:t>13-11-2015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919D-F6D1-4019-BFD9-33C09CF278A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583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326-1F22-4401-B2BA-DA6BC53FF4FA}" type="datetimeFigureOut">
              <a:rPr lang="en-US" smtClean="0"/>
              <a:pPr/>
              <a:t>13-11-2015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919D-F6D1-4019-BFD9-33C09CF278A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288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326-1F22-4401-B2BA-DA6BC53FF4FA}" type="datetimeFigureOut">
              <a:rPr lang="en-US" smtClean="0"/>
              <a:pPr/>
              <a:t>13-11-2015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919D-F6D1-4019-BFD9-33C09CF278A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878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619672" y="2996952"/>
            <a:ext cx="7162800" cy="122413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19672" y="2204864"/>
            <a:ext cx="7162800" cy="808037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8219448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7946-7E1B-44C9-A671-FC11FE882AE2}" type="datetime1">
              <a:rPr lang="nl-NL" smtClean="0"/>
              <a:pPr/>
              <a:t>13-11-2015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A724-D67B-486D-95DD-CFBD7FF449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949379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Teks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06018-351B-4C58-8293-1E7556382CBC}" type="datetimeFigureOut">
              <a:rPr lang="nl-NL" smtClean="0"/>
              <a:pPr/>
              <a:t>13-11-2015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4036A724-D67B-486D-95DD-CFBD7FF449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/>
          </p:nvPr>
        </p:nvSpPr>
        <p:spPr>
          <a:xfrm>
            <a:off x="1676400" y="1989138"/>
            <a:ext cx="3400425" cy="41370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ijdelijke aanduiding voor inhoud 16"/>
          <p:cNvSpPr>
            <a:spLocks noGrp="1"/>
          </p:cNvSpPr>
          <p:nvPr>
            <p:ph sz="quarter" idx="14"/>
          </p:nvPr>
        </p:nvSpPr>
        <p:spPr>
          <a:xfrm>
            <a:off x="5364088" y="1994028"/>
            <a:ext cx="3475112" cy="413702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67945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06018-351B-4C58-8293-1E7556382CBC}" type="datetimeFigureOut">
              <a:rPr lang="nl-NL" smtClean="0"/>
              <a:pPr/>
              <a:t>13-11-2015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4036A724-D67B-486D-95DD-CFBD7FF449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jdelijke aanduiding voor inhoud 16"/>
          <p:cNvSpPr>
            <a:spLocks noGrp="1"/>
          </p:cNvSpPr>
          <p:nvPr>
            <p:ph sz="quarter" idx="14"/>
          </p:nvPr>
        </p:nvSpPr>
        <p:spPr>
          <a:xfrm>
            <a:off x="1676400" y="1994028"/>
            <a:ext cx="7162800" cy="413702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38229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326-1F22-4401-B2BA-DA6BC53FF4FA}" type="datetimeFigureOut">
              <a:rPr lang="en-US" smtClean="0"/>
              <a:pPr/>
              <a:t>13-11-2015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919D-F6D1-4019-BFD9-33C09CF278A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5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326-1F22-4401-B2BA-DA6BC53FF4FA}" type="datetimeFigureOut">
              <a:rPr lang="en-US" smtClean="0"/>
              <a:pPr/>
              <a:t>13-11-2015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919D-F6D1-4019-BFD9-33C09CF278A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599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326-1F22-4401-B2BA-DA6BC53FF4FA}" type="datetimeFigureOut">
              <a:rPr lang="en-US" smtClean="0"/>
              <a:pPr/>
              <a:t>13-11-2015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919D-F6D1-4019-BFD9-33C09CF278A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789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326-1F22-4401-B2BA-DA6BC53FF4FA}" type="datetimeFigureOut">
              <a:rPr lang="en-US" smtClean="0"/>
              <a:pPr/>
              <a:t>13-11-2015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919D-F6D1-4019-BFD9-33C09CF278A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707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326-1F22-4401-B2BA-DA6BC53FF4FA}" type="datetimeFigureOut">
              <a:rPr lang="en-US" smtClean="0"/>
              <a:pPr/>
              <a:t>13-11-2015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919D-F6D1-4019-BFD9-33C09CF278A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189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326-1F22-4401-B2BA-DA6BC53FF4FA}" type="datetimeFigureOut">
              <a:rPr lang="en-US" smtClean="0"/>
              <a:pPr/>
              <a:t>13-11-2015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919D-F6D1-4019-BFD9-33C09CF278A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149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326-1F22-4401-B2BA-DA6BC53FF4FA}" type="datetimeFigureOut">
              <a:rPr lang="en-US" smtClean="0"/>
              <a:pPr/>
              <a:t>13-11-2015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919D-F6D1-4019-BFD9-33C09CF278A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423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326-1F22-4401-B2BA-DA6BC53FF4FA}" type="datetimeFigureOut">
              <a:rPr lang="en-US" smtClean="0"/>
              <a:pPr/>
              <a:t>13-11-2015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D919D-F6D1-4019-BFD9-33C09CF278A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607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11326-1F22-4401-B2BA-DA6BC53FF4FA}" type="datetimeFigureOut">
              <a:rPr lang="en-US" smtClean="0"/>
              <a:pPr/>
              <a:t>13-11-2015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D919D-F6D1-4019-BFD9-33C09CF278A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241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4" descr="5739 GGZE-DWP PP 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676400" y="868363"/>
            <a:ext cx="71628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676400" y="1905000"/>
            <a:ext cx="71628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676400" y="6340475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33C72"/>
                </a:solidFill>
                <a:latin typeface="Lucida Sans" pitchFamily="34" charset="0"/>
                <a:cs typeface="Lucida Sans" pitchFamily="34" charset="0"/>
              </a:defRPr>
            </a:lvl1pPr>
          </a:lstStyle>
          <a:p>
            <a:fld id="{DD35BE66-B789-4C22-A21C-91E94280E2E1}" type="datetime1">
              <a:rPr lang="nl-NL" smtClean="0"/>
              <a:pPr/>
              <a:t>13-11-2015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276600" y="6340475"/>
            <a:ext cx="441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33C72"/>
                </a:solidFill>
                <a:latin typeface="Lucida Sans" pitchFamily="34" charset="0"/>
                <a:cs typeface="Lucida Sans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696200" y="6340475"/>
            <a:ext cx="1143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Lucida Sans" pitchFamily="34" charset="0"/>
                <a:cs typeface="Lucida Sans" pitchFamily="34" charset="0"/>
              </a:defRPr>
            </a:lvl1pPr>
          </a:lstStyle>
          <a:p>
            <a:fld id="{4036A724-D67B-486D-95DD-CFBD7FF449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961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233C72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233C72"/>
          </a:solidFill>
          <a:latin typeface="Trebuchet MS" pitchFamily="34" charset="0"/>
          <a:ea typeface="ＭＳ Ｐゴシック" pitchFamily="-112" charset="-128"/>
          <a:cs typeface="Trebuchet MS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233C72"/>
          </a:solidFill>
          <a:latin typeface="Trebuchet MS" pitchFamily="34" charset="0"/>
          <a:ea typeface="ＭＳ Ｐゴシック" pitchFamily="-112" charset="-128"/>
          <a:cs typeface="Trebuchet MS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233C72"/>
          </a:solidFill>
          <a:latin typeface="Trebuchet MS" pitchFamily="34" charset="0"/>
          <a:ea typeface="ＭＳ Ｐゴシック" pitchFamily="-112" charset="-128"/>
          <a:cs typeface="Trebuchet MS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233C72"/>
          </a:solidFill>
          <a:latin typeface="Trebuchet MS" pitchFamily="34" charset="0"/>
          <a:ea typeface="ＭＳ Ｐゴシック" pitchFamily="-112" charset="-128"/>
          <a:cs typeface="Trebuchet MS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•"/>
        <a:defRPr sz="2400" kern="1200">
          <a:solidFill>
            <a:srgbClr val="233C72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–"/>
        <a:defRPr sz="2400" kern="1200">
          <a:solidFill>
            <a:srgbClr val="233C72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•"/>
        <a:defRPr sz="2400" kern="1200">
          <a:solidFill>
            <a:srgbClr val="233C72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–"/>
        <a:defRPr sz="2400" kern="1200">
          <a:solidFill>
            <a:srgbClr val="233C72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»"/>
        <a:defRPr sz="2400" kern="1200">
          <a:solidFill>
            <a:srgbClr val="233C72"/>
          </a:solidFill>
          <a:latin typeface="Lucida Sans" pitchFamily="34" charset="0"/>
          <a:ea typeface="ＭＳ Ｐゴシック" pitchFamily="-112" charset="-128"/>
          <a:cs typeface="Lucida Sans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04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hoek 3"/>
          <p:cNvSpPr/>
          <p:nvPr/>
        </p:nvSpPr>
        <p:spPr>
          <a:xfrm>
            <a:off x="323528" y="6597352"/>
            <a:ext cx="882047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52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395"/>
            <a:ext cx="6624736" cy="685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60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1115616" y="851601"/>
            <a:ext cx="6696744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Casus START</a:t>
            </a:r>
          </a:p>
          <a:p>
            <a:endParaRPr lang="nl-NL" dirty="0"/>
          </a:p>
          <a:p>
            <a:r>
              <a:rPr lang="nl-NL" dirty="0" smtClean="0"/>
              <a:t>39 jarige man, schizo-affectieve stoornis</a:t>
            </a:r>
          </a:p>
          <a:p>
            <a:r>
              <a:rPr lang="nl-NL" dirty="0" smtClean="0"/>
              <a:t>Familiale voorgeschiedenis van geweldpleging en criminaliteit</a:t>
            </a:r>
          </a:p>
          <a:p>
            <a:r>
              <a:rPr lang="nl-NL" dirty="0" smtClean="0"/>
              <a:t>Cliënt is medicatie ontrouw en THC afhankelijk</a:t>
            </a:r>
          </a:p>
          <a:p>
            <a:endParaRPr lang="nl-NL" dirty="0"/>
          </a:p>
          <a:p>
            <a:r>
              <a:rPr lang="nl-NL" dirty="0" smtClean="0"/>
              <a:t>Familie is bang, cliënt pleegt geweld</a:t>
            </a:r>
          </a:p>
          <a:p>
            <a:endParaRPr lang="nl-NL" dirty="0"/>
          </a:p>
          <a:p>
            <a:r>
              <a:rPr lang="nl-NL" dirty="0" smtClean="0"/>
              <a:t>Cliënt wordt opgevangen in de separeer en verblijft er 3 weken onafgebroken, BVC schommelt voortdurend tussen 1 en 2</a:t>
            </a:r>
          </a:p>
          <a:p>
            <a:endParaRPr lang="nl-NL" dirty="0"/>
          </a:p>
          <a:p>
            <a:r>
              <a:rPr lang="nl-NL" dirty="0" smtClean="0"/>
              <a:t>START brengt aan het licht dat er een grote discrepantie bestaat in de perceptie van angst en het daadwerkelijk risico</a:t>
            </a:r>
          </a:p>
          <a:p>
            <a:endParaRPr lang="nl-NL" dirty="0"/>
          </a:p>
          <a:p>
            <a:r>
              <a:rPr lang="nl-NL" dirty="0" smtClean="0"/>
              <a:t>Cliënt wordt </a:t>
            </a:r>
            <a:r>
              <a:rPr lang="nl-NL" dirty="0" err="1" smtClean="0"/>
              <a:t>gedesepareerd</a:t>
            </a:r>
            <a:r>
              <a:rPr lang="nl-NL" dirty="0" smtClean="0"/>
              <a:t> en overgebracht naar een andere afdeling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1200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" y="0"/>
            <a:ext cx="91387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07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1115616" y="851601"/>
            <a:ext cx="6696744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CasusBVC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27 jarige man met schizofrenie, THC afhankelijkheid en verstandelijk beperking</a:t>
            </a:r>
          </a:p>
          <a:p>
            <a:endParaRPr lang="nl-NL" dirty="0" smtClean="0"/>
          </a:p>
          <a:p>
            <a:r>
              <a:rPr lang="nl-NL" dirty="0" smtClean="0"/>
              <a:t>Recidivist fysieke geweldpleging, binnen en buiten het ziekenhuis</a:t>
            </a:r>
          </a:p>
          <a:p>
            <a:endParaRPr lang="nl-NL" dirty="0"/>
          </a:p>
          <a:p>
            <a:r>
              <a:rPr lang="nl-NL" dirty="0" smtClean="0"/>
              <a:t>BVC varieert van o tot 4, sterk fluctuerend</a:t>
            </a:r>
          </a:p>
          <a:p>
            <a:endParaRPr lang="nl-NL" dirty="0" smtClean="0"/>
          </a:p>
          <a:p>
            <a:r>
              <a:rPr lang="nl-NL" dirty="0" smtClean="0"/>
              <a:t>Opname is een evenwichtsoefening tussen binnen houden  en vrijheden aanbieden enerzijds en tussen kiezen voor de kans op agressie binnen en buiten het ziekenhuis anderzijds</a:t>
            </a:r>
          </a:p>
          <a:p>
            <a:endParaRPr lang="nl-NL" dirty="0"/>
          </a:p>
          <a:p>
            <a:r>
              <a:rPr lang="nl-NL" dirty="0" smtClean="0"/>
              <a:t>BVC scores bieden een objectiveerbare grens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2689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619672" y="1"/>
            <a:ext cx="52383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Afspraken </a:t>
            </a:r>
            <a:endParaRPr lang="en-US" dirty="0"/>
          </a:p>
          <a:p>
            <a:r>
              <a:rPr lang="nl-NL" dirty="0"/>
              <a:t> </a:t>
            </a:r>
            <a:endParaRPr lang="en-US" dirty="0"/>
          </a:p>
          <a:p>
            <a:r>
              <a:rPr lang="nl-NL" dirty="0"/>
              <a:t>Codes (deze wordt door ons ingeschat</a:t>
            </a:r>
            <a:r>
              <a:rPr lang="nl-NL" dirty="0" smtClean="0"/>
              <a:t>):</a:t>
            </a:r>
          </a:p>
          <a:p>
            <a:endParaRPr lang="en-US" dirty="0"/>
          </a:p>
          <a:p>
            <a:r>
              <a:rPr lang="nl-NL" dirty="0"/>
              <a:t>Groen: het gaat goed </a:t>
            </a:r>
            <a:r>
              <a:rPr lang="nl-NL" dirty="0" smtClean="0"/>
              <a:t>met jou</a:t>
            </a:r>
            <a:endParaRPr lang="en-US" dirty="0"/>
          </a:p>
          <a:p>
            <a:r>
              <a:rPr lang="nl-NL" dirty="0"/>
              <a:t>Rood: </a:t>
            </a:r>
            <a:r>
              <a:rPr lang="nl-NL" dirty="0" smtClean="0"/>
              <a:t>het </a:t>
            </a:r>
            <a:r>
              <a:rPr lang="nl-NL" dirty="0"/>
              <a:t>gaat niet goed met </a:t>
            </a:r>
            <a:r>
              <a:rPr lang="nl-NL" dirty="0" smtClean="0"/>
              <a:t>jou</a:t>
            </a:r>
            <a:endParaRPr lang="en-US" dirty="0"/>
          </a:p>
          <a:p>
            <a:r>
              <a:rPr lang="nl-NL" dirty="0"/>
              <a:t> </a:t>
            </a:r>
            <a:endParaRPr lang="en-US" dirty="0"/>
          </a:p>
          <a:p>
            <a:r>
              <a:rPr lang="nl-NL" dirty="0"/>
              <a:t>Je verblijft in de open afzondering met contactmomenten (staan op papier)</a:t>
            </a:r>
            <a:endParaRPr lang="en-US" dirty="0"/>
          </a:p>
          <a:p>
            <a:r>
              <a:rPr lang="nl-NL" dirty="0"/>
              <a:t>Je wordt begeleid door 2 verpleegkundigen</a:t>
            </a:r>
            <a:endParaRPr lang="en-US" dirty="0"/>
          </a:p>
          <a:p>
            <a:r>
              <a:rPr lang="nl-NL" dirty="0"/>
              <a:t>1 x daags mag jij 2 uur naar buiten.</a:t>
            </a:r>
            <a:endParaRPr lang="en-US" dirty="0"/>
          </a:p>
          <a:p>
            <a:r>
              <a:rPr lang="nl-NL" dirty="0"/>
              <a:t>Voorwaarde is dat het goed met je gaat =  Groen</a:t>
            </a:r>
            <a:endParaRPr lang="en-US" dirty="0"/>
          </a:p>
          <a:p>
            <a:r>
              <a:rPr lang="nl-NL" dirty="0"/>
              <a:t>Bij terugkomst wordt je gefouilleerd op contrabanden ( alcohol, drugs).</a:t>
            </a:r>
            <a:endParaRPr lang="en-US" dirty="0"/>
          </a:p>
          <a:p>
            <a:r>
              <a:rPr lang="nl-NL" dirty="0"/>
              <a:t>Wanneer je langer dan 2 uur wegblijft, worden je vrijheden ingetrokken. Dan blijf je 48 uur binnen.</a:t>
            </a:r>
            <a:endParaRPr lang="en-US" dirty="0"/>
          </a:p>
          <a:p>
            <a:r>
              <a:rPr lang="nl-NL" dirty="0"/>
              <a:t>Bij code rood ga je voor de duur van 2 uur naar een gesloten afzondering. Na 2 uur wordt geëvalueerd of je weer naar een open afzondering kunt.</a:t>
            </a:r>
            <a:endParaRPr lang="en-US" dirty="0"/>
          </a:p>
          <a:p>
            <a:r>
              <a:rPr lang="nl-NL" dirty="0" smtClean="0"/>
              <a:t>------------------------------------------------------------------------Code </a:t>
            </a:r>
            <a:r>
              <a:rPr lang="nl-NL" dirty="0"/>
              <a:t>groen: BVC score 0 – 1</a:t>
            </a:r>
            <a:endParaRPr lang="en-US" dirty="0"/>
          </a:p>
          <a:p>
            <a:r>
              <a:rPr lang="nl-NL" dirty="0"/>
              <a:t>Code oranje: BVC 2</a:t>
            </a:r>
            <a:endParaRPr lang="en-US" dirty="0"/>
          </a:p>
          <a:p>
            <a:r>
              <a:rPr lang="nl-NL" dirty="0"/>
              <a:t>Code Rood: BVC score meer dan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47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1115616" y="851601"/>
            <a:ext cx="6696744" cy="1089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Casus brandstichting</a:t>
            </a:r>
          </a:p>
          <a:p>
            <a:endParaRPr lang="nl-NL" dirty="0"/>
          </a:p>
          <a:p>
            <a:r>
              <a:rPr lang="nl-NL" dirty="0" smtClean="0"/>
              <a:t>52 jarige cliënte, schizo-affectieve stoornis, transgender problematiek</a:t>
            </a:r>
          </a:p>
          <a:p>
            <a:endParaRPr lang="nl-NL" dirty="0"/>
          </a:p>
          <a:p>
            <a:r>
              <a:rPr lang="nl-NL" dirty="0" smtClean="0"/>
              <a:t>Opgenomen na forse brandstichting in woning</a:t>
            </a:r>
          </a:p>
          <a:p>
            <a:endParaRPr lang="nl-NL" dirty="0"/>
          </a:p>
          <a:p>
            <a:r>
              <a:rPr lang="nl-NL" dirty="0" smtClean="0"/>
              <a:t>Gedurende de eerste maand van opname 5 brandstichtingen op de afdeling (na behandeling van de manie/psychose houdt het brandstichten op)</a:t>
            </a:r>
          </a:p>
          <a:p>
            <a:endParaRPr lang="nl-NL" dirty="0"/>
          </a:p>
          <a:p>
            <a:r>
              <a:rPr lang="nl-NL" dirty="0" smtClean="0"/>
              <a:t>BVC voortdurend variërend van 2 tot 4, echter geen correlatie met brandstichting</a:t>
            </a:r>
          </a:p>
          <a:p>
            <a:endParaRPr lang="nl-NL" dirty="0"/>
          </a:p>
          <a:p>
            <a:r>
              <a:rPr lang="nl-NL" dirty="0" smtClean="0"/>
              <a:t>START legt een verband tussen de aanwezigheid van pathologie, het gebrek aan ziektebesef en het delict</a:t>
            </a:r>
          </a:p>
          <a:p>
            <a:endParaRPr lang="nl-NL" dirty="0"/>
          </a:p>
          <a:p>
            <a:r>
              <a:rPr lang="nl-NL" dirty="0" smtClean="0"/>
              <a:t>Risicomanagement: farmacotherapie en geen toegang tot vuur tot stabilisatie</a:t>
            </a:r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7257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1115616" y="851601"/>
            <a:ext cx="6696744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Casus steekincident</a:t>
            </a:r>
          </a:p>
          <a:p>
            <a:endParaRPr lang="nl-NL" dirty="0"/>
          </a:p>
          <a:p>
            <a:r>
              <a:rPr lang="nl-NL" dirty="0" smtClean="0"/>
              <a:t>53 jarige cliënt, persoonlijkheidsproblematiek en poly-middelengebruik</a:t>
            </a:r>
          </a:p>
          <a:p>
            <a:endParaRPr lang="nl-NL" dirty="0"/>
          </a:p>
          <a:p>
            <a:r>
              <a:rPr lang="nl-NL" dirty="0" smtClean="0"/>
              <a:t>BVC </a:t>
            </a:r>
            <a:r>
              <a:rPr lang="nl-NL" dirty="0" err="1" smtClean="0"/>
              <a:t>variëert</a:t>
            </a:r>
            <a:r>
              <a:rPr lang="nl-NL" dirty="0" smtClean="0"/>
              <a:t> van 0 tot 1</a:t>
            </a:r>
          </a:p>
          <a:p>
            <a:endParaRPr lang="nl-NL" dirty="0"/>
          </a:p>
          <a:p>
            <a:r>
              <a:rPr lang="nl-NL" dirty="0" smtClean="0"/>
              <a:t>Is het niet eens met ontslag en pleegt de dag voor ontslag een ernstig delict</a:t>
            </a:r>
          </a:p>
          <a:p>
            <a:endParaRPr lang="nl-NL" dirty="0"/>
          </a:p>
          <a:p>
            <a:r>
              <a:rPr lang="nl-NL" dirty="0" smtClean="0"/>
              <a:t>START had waarschijnlijk geen verhoogde risico’s laten zien</a:t>
            </a:r>
          </a:p>
          <a:p>
            <a:endParaRPr lang="nl-NL" dirty="0"/>
          </a:p>
          <a:p>
            <a:r>
              <a:rPr lang="nl-NL" dirty="0" smtClean="0"/>
              <a:t>FACT was niet op de hoogte van TBS verleden van cliënt en dus van eerder gepleegde delicten en van de delict analyse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499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hoek 2"/>
          <p:cNvSpPr/>
          <p:nvPr/>
        </p:nvSpPr>
        <p:spPr>
          <a:xfrm>
            <a:off x="323528" y="6597352"/>
            <a:ext cx="882047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hoek 3"/>
          <p:cNvSpPr/>
          <p:nvPr/>
        </p:nvSpPr>
        <p:spPr>
          <a:xfrm>
            <a:off x="6444208" y="5445224"/>
            <a:ext cx="360040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142386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5" y="0"/>
            <a:ext cx="91561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79512" y="2200552"/>
            <a:ext cx="432048" cy="292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hoek 2"/>
          <p:cNvSpPr/>
          <p:nvPr/>
        </p:nvSpPr>
        <p:spPr>
          <a:xfrm>
            <a:off x="179512" y="4365104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hoek 3"/>
          <p:cNvSpPr/>
          <p:nvPr/>
        </p:nvSpPr>
        <p:spPr>
          <a:xfrm>
            <a:off x="395536" y="6597352"/>
            <a:ext cx="8748464" cy="26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84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01367" y="249289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hoek 2"/>
          <p:cNvSpPr/>
          <p:nvPr/>
        </p:nvSpPr>
        <p:spPr>
          <a:xfrm>
            <a:off x="201367" y="3933056"/>
            <a:ext cx="55420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hoek 3"/>
          <p:cNvSpPr/>
          <p:nvPr/>
        </p:nvSpPr>
        <p:spPr>
          <a:xfrm>
            <a:off x="201367" y="4797152"/>
            <a:ext cx="55420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hoek 4"/>
          <p:cNvSpPr/>
          <p:nvPr/>
        </p:nvSpPr>
        <p:spPr>
          <a:xfrm>
            <a:off x="201366" y="5917891"/>
            <a:ext cx="482201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hoek 5"/>
          <p:cNvSpPr/>
          <p:nvPr/>
        </p:nvSpPr>
        <p:spPr>
          <a:xfrm>
            <a:off x="381387" y="6597352"/>
            <a:ext cx="8762613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10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70181" y="249289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hoek 3"/>
          <p:cNvSpPr/>
          <p:nvPr/>
        </p:nvSpPr>
        <p:spPr>
          <a:xfrm>
            <a:off x="170181" y="4005064"/>
            <a:ext cx="58539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hoek 4"/>
          <p:cNvSpPr/>
          <p:nvPr/>
        </p:nvSpPr>
        <p:spPr>
          <a:xfrm>
            <a:off x="170181" y="4482650"/>
            <a:ext cx="58539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29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Om direct bij opname een zo passend mogelijk standaardplan toe te voegen aan het EPD heeft  </a:t>
            </a:r>
            <a:r>
              <a:rPr lang="nl-NL" dirty="0" smtClean="0"/>
              <a:t>zijn er  </a:t>
            </a:r>
            <a:r>
              <a:rPr lang="nl-NL" dirty="0"/>
              <a:t>8 standaard signaleringsplannen opgesteld</a:t>
            </a:r>
            <a:r>
              <a:rPr lang="nl-NL" dirty="0" smtClean="0"/>
              <a:t>:</a:t>
            </a:r>
          </a:p>
          <a:p>
            <a:endParaRPr lang="en-US" dirty="0"/>
          </a:p>
          <a:p>
            <a:pPr lvl="0"/>
            <a:r>
              <a:rPr lang="nl-NL" dirty="0"/>
              <a:t>Angst;</a:t>
            </a:r>
            <a:endParaRPr lang="en-US" dirty="0"/>
          </a:p>
          <a:p>
            <a:pPr lvl="0"/>
            <a:r>
              <a:rPr lang="nl-NL" dirty="0"/>
              <a:t>Autisme;</a:t>
            </a:r>
            <a:endParaRPr lang="en-US" dirty="0"/>
          </a:p>
          <a:p>
            <a:pPr lvl="0"/>
            <a:r>
              <a:rPr lang="nl-NL" dirty="0"/>
              <a:t>Bipolaire stoornis (met manische en depressieve decompensatie);</a:t>
            </a:r>
            <a:endParaRPr lang="en-US" dirty="0"/>
          </a:p>
          <a:p>
            <a:pPr lvl="0"/>
            <a:r>
              <a:rPr lang="nl-NL" dirty="0"/>
              <a:t>Depressie met suïcidaliteit;</a:t>
            </a:r>
            <a:endParaRPr lang="en-US" dirty="0"/>
          </a:p>
          <a:p>
            <a:pPr lvl="0"/>
            <a:r>
              <a:rPr lang="nl-NL" dirty="0"/>
              <a:t>Middelengebruik;</a:t>
            </a:r>
            <a:endParaRPr lang="en-US" dirty="0"/>
          </a:p>
          <a:p>
            <a:pPr lvl="0"/>
            <a:r>
              <a:rPr lang="nl-NL" dirty="0"/>
              <a:t>Persoonlijkheidsstoornis met agressie;</a:t>
            </a:r>
            <a:endParaRPr lang="en-US" dirty="0"/>
          </a:p>
          <a:p>
            <a:pPr lvl="0"/>
            <a:r>
              <a:rPr lang="nl-NL" dirty="0"/>
              <a:t>Zelfbeschadiging met suïcidaal gedrag;</a:t>
            </a:r>
            <a:endParaRPr lang="en-US" dirty="0"/>
          </a:p>
          <a:p>
            <a:pPr lvl="0"/>
            <a:r>
              <a:rPr lang="nl-NL" dirty="0"/>
              <a:t>Psychose met agressie.</a:t>
            </a:r>
            <a:endParaRPr lang="en-US" dirty="0"/>
          </a:p>
          <a:p>
            <a:r>
              <a:rPr lang="nl-NL" dirty="0"/>
              <a:t> </a:t>
            </a:r>
            <a:endParaRPr lang="en-US" dirty="0"/>
          </a:p>
          <a:p>
            <a:r>
              <a:rPr lang="nl-NL" dirty="0"/>
              <a:t>Keuze voor een betreffend signaleringsplan vind plaats na opnamegesprek, wanneer de problematiek en kwetsbaarheid helder is.</a:t>
            </a:r>
            <a:endParaRPr lang="en-US" dirty="0"/>
          </a:p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 </a:t>
            </a:r>
            <a:endParaRPr lang="en-US" dirty="0"/>
          </a:p>
          <a:p>
            <a:r>
              <a:rPr lang="nl-NL" dirty="0"/>
              <a:t>De periode tot aan het eerste zorgplan wordt gebruikt voor het personaliseren van het </a:t>
            </a:r>
            <a:r>
              <a:rPr lang="nl-NL" dirty="0" smtClean="0"/>
              <a:t>signaleringsplan</a:t>
            </a:r>
            <a:r>
              <a:rPr lang="nl-NL" dirty="0"/>
              <a:t>. </a:t>
            </a:r>
            <a:r>
              <a:rPr lang="nl-NL" dirty="0" smtClean="0"/>
              <a:t>In </a:t>
            </a:r>
            <a:r>
              <a:rPr lang="nl-NL" dirty="0"/>
              <a:t>het zorgplan wordt een (voorlopig) definitief signaleringsplan vastgelegd en een evaluatiedatum afgesproken.</a:t>
            </a:r>
            <a:br>
              <a:rPr lang="nl-NL" dirty="0"/>
            </a:br>
            <a:r>
              <a:rPr lang="nl-NL" dirty="0"/>
              <a:t>Het signaleringsplan wordt herzien op evaluatiedatum, na een incident en bij ontslag.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09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"/>
          <p:cNvSpPr>
            <a:spLocks noGrp="1"/>
          </p:cNvSpPr>
          <p:nvPr>
            <p:ph type="title"/>
          </p:nvPr>
        </p:nvSpPr>
        <p:spPr>
          <a:xfrm>
            <a:off x="1691680" y="1403619"/>
            <a:ext cx="7162800" cy="2554545"/>
          </a:xfrm>
        </p:spPr>
        <p:txBody>
          <a:bodyPr>
            <a:spAutoFit/>
          </a:bodyPr>
          <a:lstStyle/>
          <a:p>
            <a:pPr algn="l"/>
            <a:r>
              <a:rPr lang="nl-NL" sz="4400" dirty="0" smtClean="0"/>
              <a:t>START </a:t>
            </a:r>
            <a:br>
              <a:rPr lang="nl-NL" sz="4400" dirty="0" smtClean="0"/>
            </a:br>
            <a:r>
              <a:rPr lang="nl-NL" sz="3600" dirty="0" smtClean="0"/>
              <a:t>Short-Term Assessment of Risk</a:t>
            </a:r>
            <a:br>
              <a:rPr lang="nl-NL" sz="3600" dirty="0" smtClean="0"/>
            </a:b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4400" dirty="0" smtClean="0"/>
              <a:t>korte itembeschrijving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91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908720"/>
            <a:ext cx="7162800" cy="976461"/>
          </a:xfrm>
        </p:spPr>
        <p:txBody>
          <a:bodyPr/>
          <a:lstStyle/>
          <a:p>
            <a:pPr algn="ctr"/>
            <a:r>
              <a:rPr lang="nl-NL" sz="2000" b="1" dirty="0" smtClean="0">
                <a:latin typeface="Trebuchet MS" panose="020B0603020202020204" pitchFamily="34" charset="0"/>
              </a:rPr>
              <a:t>STERKE PUNTEN</a:t>
            </a:r>
            <a:endParaRPr lang="nl-NL" sz="2000" b="1" dirty="0">
              <a:latin typeface="Trebuchet MS" panose="020B0603020202020204" pitchFamily="3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91680" y="2648974"/>
            <a:ext cx="7162800" cy="4221163"/>
          </a:xfrm>
        </p:spPr>
        <p:txBody>
          <a:bodyPr/>
          <a:lstStyle/>
          <a:p>
            <a:pPr marL="0" indent="0">
              <a:buNone/>
            </a:pPr>
            <a:r>
              <a:rPr lang="nl-NL" sz="1600" b="1" dirty="0" smtClean="0">
                <a:latin typeface="Trebuchet MS" panose="020B0603020202020204" pitchFamily="34" charset="0"/>
              </a:rPr>
              <a:t>1.	Sociale vaardigheden</a:t>
            </a:r>
          </a:p>
          <a:p>
            <a:pPr marL="0" indent="0">
              <a:buNone/>
            </a:pPr>
            <a:r>
              <a:rPr lang="nl-NL" sz="1400" dirty="0" smtClean="0">
                <a:latin typeface="Trebuchet MS" panose="020B0603020202020204" pitchFamily="34" charset="0"/>
              </a:rPr>
              <a:t>Aangenaam</a:t>
            </a:r>
          </a:p>
          <a:p>
            <a:pPr marL="0" indent="0">
              <a:buNone/>
            </a:pPr>
            <a:r>
              <a:rPr lang="nl-NL" sz="1400" dirty="0" smtClean="0">
                <a:latin typeface="Trebuchet MS" panose="020B0603020202020204" pitchFamily="34" charset="0"/>
              </a:rPr>
              <a:t>Beleefd</a:t>
            </a:r>
          </a:p>
          <a:p>
            <a:pPr marL="0" indent="0">
              <a:buNone/>
            </a:pPr>
            <a:r>
              <a:rPr lang="nl-NL" sz="1400" dirty="0" smtClean="0">
                <a:latin typeface="Trebuchet MS" panose="020B0603020202020204" pitchFamily="34" charset="0"/>
              </a:rPr>
              <a:t>Doet mee aan groepsactiviteiten</a:t>
            </a:r>
          </a:p>
          <a:p>
            <a:pPr marL="0" indent="0">
              <a:buNone/>
            </a:pPr>
            <a:r>
              <a:rPr lang="nl-NL" sz="1400" dirty="0" smtClean="0">
                <a:latin typeface="Trebuchet MS" panose="020B0603020202020204" pitchFamily="34" charset="0"/>
              </a:rPr>
              <a:t>Begint gesprekken</a:t>
            </a:r>
          </a:p>
          <a:p>
            <a:pPr marL="0" indent="0">
              <a:buNone/>
            </a:pPr>
            <a:r>
              <a:rPr lang="nl-NL" sz="1400" dirty="0" smtClean="0">
                <a:latin typeface="Trebuchet MS" panose="020B0603020202020204" pitchFamily="34" charset="0"/>
              </a:rPr>
              <a:t>Goede communicatieve vaardigheden</a:t>
            </a:r>
          </a:p>
          <a:p>
            <a:pPr marL="0" indent="0">
              <a:buNone/>
            </a:pPr>
            <a:r>
              <a:rPr lang="nl-NL" sz="1400" dirty="0" smtClean="0">
                <a:latin typeface="Trebuchet MS" panose="020B0603020202020204" pitchFamily="34" charset="0"/>
              </a:rPr>
              <a:t>Sociaal aangepast gedrag</a:t>
            </a:r>
          </a:p>
          <a:p>
            <a:pPr marL="0" indent="0">
              <a:buNone/>
            </a:pPr>
            <a:r>
              <a:rPr lang="nl-NL" sz="1400" dirty="0" smtClean="0">
                <a:latin typeface="Trebuchet MS" panose="020B0603020202020204" pitchFamily="34" charset="0"/>
              </a:rPr>
              <a:t>Haalt voldoening uit sociale interacties</a:t>
            </a:r>
            <a:endParaRPr lang="nl-NL" sz="1400" dirty="0">
              <a:latin typeface="Trebuchet MS" panose="020B0603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A724-D67B-486D-95DD-CFBD7FF449FD}" type="slidenum">
              <a:rPr lang="nl-NL" smtClean="0"/>
              <a:pPr/>
              <a:t>8</a:t>
            </a:fld>
            <a:endParaRPr lang="nl-NL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7116660"/>
              </p:ext>
            </p:extLst>
          </p:nvPr>
        </p:nvGraphicFramePr>
        <p:xfrm>
          <a:off x="2123728" y="1628800"/>
          <a:ext cx="6096000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sleutel</a:t>
                      </a:r>
                    </a:p>
                    <a:p>
                      <a:pPr algn="ctr"/>
                      <a:r>
                        <a:rPr lang="nl-NL" sz="14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item</a:t>
                      </a:r>
                    </a:p>
                    <a:p>
                      <a:pPr algn="ctr"/>
                      <a:r>
                        <a:rPr lang="nl-NL" sz="14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0</a:t>
                      </a:r>
                      <a:endParaRPr lang="nl-NL" sz="14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>
                          <a:latin typeface="Trebuchet MS" panose="020B0603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nl-NL" sz="1400" dirty="0" smtClean="0">
                          <a:latin typeface="Trebuchet MS" panose="020B0603020202020204" pitchFamily="34" charset="0"/>
                        </a:rPr>
                        <a:t>duidelijk aanwezig</a:t>
                      </a:r>
                      <a:endParaRPr lang="nl-NL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>
                          <a:latin typeface="Trebuchet MS" panose="020B0603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nl-NL" sz="1400" dirty="0" smtClean="0">
                          <a:latin typeface="Trebuchet MS" panose="020B0603020202020204" pitchFamily="34" charset="0"/>
                        </a:rPr>
                        <a:t>in</a:t>
                      </a:r>
                      <a:r>
                        <a:rPr lang="nl-NL" sz="1400" baseline="0" dirty="0" smtClean="0">
                          <a:latin typeface="Trebuchet MS" panose="020B0603020202020204" pitchFamily="34" charset="0"/>
                        </a:rPr>
                        <a:t> zekere mate aanwezig</a:t>
                      </a:r>
                      <a:endParaRPr lang="nl-NL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>
                          <a:latin typeface="Trebuchet MS" panose="020B0603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nl-NL" sz="1400" dirty="0" smtClean="0">
                          <a:latin typeface="Trebuchet MS" panose="020B0603020202020204" pitchFamily="34" charset="0"/>
                        </a:rPr>
                        <a:t>minimaal aanwezig</a:t>
                      </a:r>
                      <a:endParaRPr lang="nl-NL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33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908720"/>
            <a:ext cx="7162800" cy="976461"/>
          </a:xfrm>
        </p:spPr>
        <p:txBody>
          <a:bodyPr/>
          <a:lstStyle/>
          <a:p>
            <a:pPr algn="ctr"/>
            <a:r>
              <a:rPr lang="nl-NL" sz="2000" b="1" dirty="0" smtClean="0">
                <a:latin typeface="Trebuchet MS" panose="020B0603020202020204" pitchFamily="34" charset="0"/>
              </a:rPr>
              <a:t>RISICO’S</a:t>
            </a:r>
            <a:endParaRPr lang="nl-NL" sz="2000" b="1" dirty="0">
              <a:latin typeface="Trebuchet MS" panose="020B0603020202020204" pitchFamily="3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91680" y="2648974"/>
            <a:ext cx="7162800" cy="4221163"/>
          </a:xfrm>
        </p:spPr>
        <p:txBody>
          <a:bodyPr/>
          <a:lstStyle/>
          <a:p>
            <a:pPr marL="0" indent="0">
              <a:buNone/>
            </a:pPr>
            <a:r>
              <a:rPr lang="nl-NL" sz="1600" b="1" dirty="0" smtClean="0">
                <a:latin typeface="Trebuchet MS" panose="020B0603020202020204" pitchFamily="34" charset="0"/>
              </a:rPr>
              <a:t>1.	Sociale vaardigheden</a:t>
            </a:r>
          </a:p>
          <a:p>
            <a:pPr marL="0" indent="0">
              <a:buNone/>
            </a:pPr>
            <a:r>
              <a:rPr lang="nl-NL" sz="1400" dirty="0" smtClean="0">
                <a:latin typeface="Trebuchet MS" panose="020B0603020202020204" pitchFamily="34" charset="0"/>
              </a:rPr>
              <a:t>Vermijdt sociale activiteiten</a:t>
            </a:r>
          </a:p>
          <a:p>
            <a:pPr marL="0" indent="0">
              <a:buNone/>
            </a:pPr>
            <a:r>
              <a:rPr lang="nl-NL" sz="1400" dirty="0" smtClean="0">
                <a:latin typeface="Trebuchet MS" panose="020B0603020202020204" pitchFamily="34" charset="0"/>
              </a:rPr>
              <a:t>Geïsoleerd/teruggetrokken/verlegen</a:t>
            </a:r>
          </a:p>
          <a:p>
            <a:pPr marL="0" indent="0">
              <a:buNone/>
            </a:pPr>
            <a:r>
              <a:rPr lang="nl-NL" sz="1400" dirty="0" smtClean="0">
                <a:latin typeface="Trebuchet MS" panose="020B0603020202020204" pitchFamily="34" charset="0"/>
              </a:rPr>
              <a:t>Eenling</a:t>
            </a:r>
          </a:p>
          <a:p>
            <a:pPr marL="0" indent="0">
              <a:buNone/>
            </a:pPr>
            <a:r>
              <a:rPr lang="nl-NL" sz="1400" dirty="0" smtClean="0">
                <a:latin typeface="Trebuchet MS" panose="020B0603020202020204" pitchFamily="34" charset="0"/>
              </a:rPr>
              <a:t>Moeilijk ergens bij te betrekken</a:t>
            </a:r>
          </a:p>
          <a:p>
            <a:pPr marL="0" indent="0">
              <a:buNone/>
            </a:pPr>
            <a:r>
              <a:rPr lang="nl-NL" sz="1400" dirty="0" smtClean="0">
                <a:latin typeface="Trebuchet MS" panose="020B0603020202020204" pitchFamily="34" charset="0"/>
              </a:rPr>
              <a:t>Gebrek aan goede manieren</a:t>
            </a:r>
          </a:p>
          <a:p>
            <a:pPr marL="0" indent="0">
              <a:buNone/>
            </a:pPr>
            <a:r>
              <a:rPr lang="nl-NL" sz="1400" dirty="0" smtClean="0">
                <a:latin typeface="Trebuchet MS" panose="020B0603020202020204" pitchFamily="34" charset="0"/>
              </a:rPr>
              <a:t>Gebrekkige communicatieve vaardigheden</a:t>
            </a:r>
          </a:p>
          <a:p>
            <a:pPr marL="0" indent="0">
              <a:buNone/>
            </a:pPr>
            <a:r>
              <a:rPr lang="nl-NL" sz="1400" dirty="0" smtClean="0">
                <a:latin typeface="Trebuchet MS" panose="020B0603020202020204" pitchFamily="34" charset="0"/>
              </a:rPr>
              <a:t>Onvolwassen</a:t>
            </a:r>
          </a:p>
          <a:p>
            <a:pPr marL="0" indent="0">
              <a:buNone/>
            </a:pPr>
            <a:r>
              <a:rPr lang="nl-NL" sz="1400" dirty="0" smtClean="0">
                <a:latin typeface="Trebuchet MS" panose="020B0603020202020204" pitchFamily="34" charset="0"/>
              </a:rPr>
              <a:t>Opdringerig</a:t>
            </a:r>
          </a:p>
          <a:p>
            <a:pPr marL="0" indent="0">
              <a:buNone/>
            </a:pPr>
            <a:endParaRPr lang="nl-NL" sz="1600" dirty="0" smtClean="0">
              <a:latin typeface="Trebuchet MS" panose="020B0603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A724-D67B-486D-95DD-CFBD7FF449FD}" type="slidenum">
              <a:rPr lang="nl-NL" smtClean="0"/>
              <a:pPr/>
              <a:t>9</a:t>
            </a:fld>
            <a:endParaRPr lang="nl-NL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2401045"/>
              </p:ext>
            </p:extLst>
          </p:nvPr>
        </p:nvGraphicFramePr>
        <p:xfrm>
          <a:off x="2123728" y="1628800"/>
          <a:ext cx="6096000" cy="94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872872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>
                          <a:latin typeface="Trebuchet MS" panose="020B0603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nl-NL" sz="1400" dirty="0" smtClean="0">
                          <a:latin typeface="Trebuchet MS" panose="020B0603020202020204" pitchFamily="34" charset="0"/>
                        </a:rPr>
                        <a:t>minimaal aanwezig </a:t>
                      </a:r>
                      <a:endParaRPr lang="nl-NL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>
                          <a:latin typeface="Trebuchet MS" panose="020B0603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nl-NL" sz="1400" dirty="0" smtClean="0">
                          <a:latin typeface="Trebuchet MS" panose="020B0603020202020204" pitchFamily="34" charset="0"/>
                        </a:rPr>
                        <a:t>in zekere mate aanwezig</a:t>
                      </a:r>
                      <a:endParaRPr lang="nl-NL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>
                          <a:latin typeface="Trebuchet MS" panose="020B0603020202020204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nl-NL" sz="1400" dirty="0" smtClean="0">
                          <a:latin typeface="Trebuchet MS" panose="020B0603020202020204" pitchFamily="34" charset="0"/>
                        </a:rPr>
                        <a:t>duidelijk</a:t>
                      </a:r>
                      <a:r>
                        <a:rPr lang="nl-NL" sz="1400" baseline="0" dirty="0" smtClean="0">
                          <a:latin typeface="Trebuchet MS" panose="020B0603020202020204" pitchFamily="34" charset="0"/>
                        </a:rPr>
                        <a:t> aanwezig</a:t>
                      </a:r>
                      <a:endParaRPr lang="nl-NL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kritiek </a:t>
                      </a:r>
                    </a:p>
                    <a:p>
                      <a:pPr algn="ctr"/>
                      <a:r>
                        <a:rPr lang="nl-NL" sz="14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item</a:t>
                      </a:r>
                      <a:r>
                        <a:rPr lang="nl-NL" sz="14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nl-NL" sz="140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0</a:t>
                      </a:r>
                    </a:p>
                    <a:p>
                      <a:pPr algn="ctr"/>
                      <a:endParaRPr lang="nl-NL" sz="1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3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_GGzE0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736</Words>
  <Application>Microsoft Macintosh PowerPoint</Application>
  <PresentationFormat>Diavoorstelling (4:3)</PresentationFormat>
  <Paragraphs>197</Paragraphs>
  <Slides>16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18" baseType="lpstr">
      <vt:lpstr>Kantoorthema</vt:lpstr>
      <vt:lpstr>model_GGzE01</vt:lpstr>
      <vt:lpstr>Dia 1</vt:lpstr>
      <vt:lpstr>Dia 2</vt:lpstr>
      <vt:lpstr>Dia 3</vt:lpstr>
      <vt:lpstr>Dia 4</vt:lpstr>
      <vt:lpstr>Dia 5</vt:lpstr>
      <vt:lpstr>Dia 6</vt:lpstr>
      <vt:lpstr>START  Short-Term Assessment of Risk  korte itembeschrijving</vt:lpstr>
      <vt:lpstr>STERKE PUNTEN</vt:lpstr>
      <vt:lpstr>RISICO’S</vt:lpstr>
      <vt:lpstr>Dia 10</vt:lpstr>
      <vt:lpstr>  </vt:lpstr>
      <vt:lpstr>Dia 12</vt:lpstr>
      <vt:lpstr>  </vt:lpstr>
      <vt:lpstr>Dia 14</vt:lpstr>
      <vt:lpstr>  </vt:lpstr>
      <vt:lpstr>  </vt:lpstr>
    </vt:vector>
  </TitlesOfParts>
  <Company>Stichting GGzE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Mertens, Joachim</dc:creator>
  <cp:lastModifiedBy>Karin Bonouvrie</cp:lastModifiedBy>
  <cp:revision>15</cp:revision>
  <dcterms:created xsi:type="dcterms:W3CDTF">2015-11-13T19:29:30Z</dcterms:created>
  <dcterms:modified xsi:type="dcterms:W3CDTF">2015-11-13T19:30:08Z</dcterms:modified>
</cp:coreProperties>
</file>