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Default Extension="mp3" ContentType="audio/m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819" r:id="rId1"/>
  </p:sldMasterIdLst>
  <p:notesMasterIdLst>
    <p:notesMasterId r:id="rId20"/>
  </p:notesMasterIdLst>
  <p:sldIdLst>
    <p:sldId id="260" r:id="rId2"/>
    <p:sldId id="257" r:id="rId3"/>
    <p:sldId id="258" r:id="rId4"/>
    <p:sldId id="262" r:id="rId5"/>
    <p:sldId id="276" r:id="rId6"/>
    <p:sldId id="263" r:id="rId7"/>
    <p:sldId id="268" r:id="rId8"/>
    <p:sldId id="264" r:id="rId9"/>
    <p:sldId id="265" r:id="rId10"/>
    <p:sldId id="266" r:id="rId11"/>
    <p:sldId id="269" r:id="rId12"/>
    <p:sldId id="271" r:id="rId13"/>
    <p:sldId id="275" r:id="rId14"/>
    <p:sldId id="272" r:id="rId15"/>
    <p:sldId id="274" r:id="rId16"/>
    <p:sldId id="273"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987" autoAdjust="0"/>
    <p:restoredTop sz="94660"/>
  </p:normalViewPr>
  <p:slideViewPr>
    <p:cSldViewPr snapToGrid="0">
      <p:cViewPr varScale="1">
        <p:scale>
          <a:sx n="142" d="100"/>
          <a:sy n="142" d="100"/>
        </p:scale>
        <p:origin x="-104" y="-6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952A1-AF45-470B-90FC-4DB39787E2BC}" type="datetimeFigureOut">
              <a:rPr lang="nl-NL" smtClean="0"/>
              <a:pPr/>
              <a:t>05-12-2016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C0D2-2380-452A-B3CC-8DBF75C21D04}"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30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1BCC0D2-2380-452A-B3CC-8DBF75C21D04}" type="slidenum">
              <a:rPr lang="nl-NL" smtClean="0"/>
              <a:pPr/>
              <a:t>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826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374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043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311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44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026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30/11/2016</a:t>
            </a:r>
            <a:endParaRPr lang="en-US" dirty="0"/>
          </a:p>
        </p:txBody>
      </p:sp>
      <p:sp>
        <p:nvSpPr>
          <p:cNvPr id="6" name="Tijdelijke aanduiding voor voettekst 5"/>
          <p:cNvSpPr>
            <a:spLocks noGrp="1"/>
          </p:cNvSpPr>
          <p:nvPr>
            <p:ph type="ftr" sz="quarter" idx="11"/>
          </p:nvPr>
        </p:nvSpPr>
        <p:spPr/>
        <p:txBody>
          <a:bodyPr/>
          <a:lstStyle/>
          <a:p>
            <a:r>
              <a:rPr lang="en-US" smtClean="0"/>
              <a:t>Werksymposium IHT   </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556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30/11/2016</a:t>
            </a:r>
            <a:endParaRPr lang="en-US" dirty="0"/>
          </a:p>
        </p:txBody>
      </p:sp>
      <p:sp>
        <p:nvSpPr>
          <p:cNvPr id="8" name="Tijdelijke aanduiding voor voettekst 7"/>
          <p:cNvSpPr>
            <a:spLocks noGrp="1"/>
          </p:cNvSpPr>
          <p:nvPr>
            <p:ph type="ftr" sz="quarter" idx="11"/>
          </p:nvPr>
        </p:nvSpPr>
        <p:spPr/>
        <p:txBody>
          <a:bodyPr/>
          <a:lstStyle/>
          <a:p>
            <a:r>
              <a:rPr lang="en-US" smtClean="0"/>
              <a:t>Werksymposium IHT   </a:t>
            </a:r>
            <a:endParaRPr lang="en-US" dirty="0"/>
          </a:p>
        </p:txBody>
      </p:sp>
      <p:sp>
        <p:nvSpPr>
          <p:cNvPr id="9" name="Tijdelijke aanduiding voor dianumm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90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30/11/2016</a:t>
            </a:r>
            <a:endParaRPr lang="en-US" dirty="0"/>
          </a:p>
        </p:txBody>
      </p:sp>
      <p:sp>
        <p:nvSpPr>
          <p:cNvPr id="4" name="Tijdelijke aanduiding voor voettekst 3"/>
          <p:cNvSpPr>
            <a:spLocks noGrp="1"/>
          </p:cNvSpPr>
          <p:nvPr>
            <p:ph type="ftr" sz="quarter" idx="11"/>
          </p:nvPr>
        </p:nvSpPr>
        <p:spPr/>
        <p:txBody>
          <a:bodyPr/>
          <a:lstStyle/>
          <a:p>
            <a:r>
              <a:rPr lang="en-US" smtClean="0"/>
              <a:t>Werksymposium IHT   </a:t>
            </a:r>
            <a:endParaRPr lang="en-US" dirty="0"/>
          </a:p>
        </p:txBody>
      </p:sp>
      <p:sp>
        <p:nvSpPr>
          <p:cNvPr id="5" name="Tijdelijke aanduiding voor dianumm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507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30/11/2016</a:t>
            </a:r>
            <a:endParaRPr lang="en-US" dirty="0"/>
          </a:p>
        </p:txBody>
      </p:sp>
      <p:sp>
        <p:nvSpPr>
          <p:cNvPr id="3" name="Tijdelijke aanduiding voor voettekst 2"/>
          <p:cNvSpPr>
            <a:spLocks noGrp="1"/>
          </p:cNvSpPr>
          <p:nvPr>
            <p:ph type="ftr" sz="quarter" idx="11"/>
          </p:nvPr>
        </p:nvSpPr>
        <p:spPr/>
        <p:txBody>
          <a:bodyPr/>
          <a:lstStyle/>
          <a:p>
            <a:r>
              <a:rPr lang="en-US" smtClean="0"/>
              <a:t>Werksymposium IHT   </a:t>
            </a:r>
            <a:endParaRPr lang="en-US" dirty="0"/>
          </a:p>
        </p:txBody>
      </p:sp>
      <p:sp>
        <p:nvSpPr>
          <p:cNvPr id="4" name="Tijdelijke aanduiding voor dianumm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46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30/11/2016</a:t>
            </a:r>
            <a:endParaRPr lang="en-US" dirty="0"/>
          </a:p>
        </p:txBody>
      </p:sp>
      <p:sp>
        <p:nvSpPr>
          <p:cNvPr id="6" name="Tijdelijke aanduiding voor voettekst 5"/>
          <p:cNvSpPr>
            <a:spLocks noGrp="1"/>
          </p:cNvSpPr>
          <p:nvPr>
            <p:ph type="ftr" sz="quarter" idx="11"/>
          </p:nvPr>
        </p:nvSpPr>
        <p:spPr/>
        <p:txBody>
          <a:bodyPr/>
          <a:lstStyle/>
          <a:p>
            <a:r>
              <a:rPr lang="en-US" smtClean="0"/>
              <a:t>Werksymposium IHT   </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1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30/11/2016</a:t>
            </a:r>
            <a:endParaRPr lang="en-US" dirty="0"/>
          </a:p>
        </p:txBody>
      </p:sp>
      <p:sp>
        <p:nvSpPr>
          <p:cNvPr id="6" name="Tijdelijke aanduiding voor voettekst 5"/>
          <p:cNvSpPr>
            <a:spLocks noGrp="1"/>
          </p:cNvSpPr>
          <p:nvPr>
            <p:ph type="ftr" sz="quarter" idx="11"/>
          </p:nvPr>
        </p:nvSpPr>
        <p:spPr/>
        <p:txBody>
          <a:bodyPr/>
          <a:lstStyle/>
          <a:p>
            <a:r>
              <a:rPr lang="en-US" smtClean="0"/>
              <a:t>Werksymposium IHT   </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938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30/11/2016</a:t>
            </a:r>
            <a:endParaRPr lang="en-US"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Werksymposium IHT   </a:t>
            </a:r>
            <a:endParaRPr lang="en-US"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452639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microsoft.com/office/2007/relationships/media" Target="../media/media1.mp3"/><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56546"/>
            <a:ext cx="9144000" cy="1800300"/>
          </a:xfrm>
        </p:spPr>
        <p:txBody>
          <a:bodyPr>
            <a:normAutofit fontScale="90000"/>
          </a:bodyPr>
          <a:lstStyle/>
          <a:p>
            <a:r>
              <a:rPr lang="nl-NL" sz="8000" b="1" dirty="0" smtClean="0">
                <a:solidFill>
                  <a:schemeClr val="bg1"/>
                </a:solidFill>
              </a:rPr>
              <a:t>IHT en Agressie</a:t>
            </a:r>
            <a:br>
              <a:rPr lang="nl-NL" sz="8000" b="1" dirty="0" smtClean="0">
                <a:solidFill>
                  <a:schemeClr val="bg1"/>
                </a:solidFill>
              </a:rPr>
            </a:br>
            <a:endParaRPr lang="nl-NL" sz="8000" b="1" dirty="0">
              <a:solidFill>
                <a:schemeClr val="bg1"/>
              </a:solidFill>
            </a:endParaRPr>
          </a:p>
        </p:txBody>
      </p:sp>
      <p:sp useBgFill="1">
        <p:nvSpPr>
          <p:cNvPr id="3" name="Ondertitel 2"/>
          <p:cNvSpPr>
            <a:spLocks noGrp="1"/>
          </p:cNvSpPr>
          <p:nvPr>
            <p:ph type="subTitle" idx="1"/>
          </p:nvPr>
        </p:nvSpPr>
        <p:spPr>
          <a:xfrm>
            <a:off x="1524000" y="3360021"/>
            <a:ext cx="9144000" cy="1921280"/>
          </a:xfrm>
        </p:spPr>
        <p:txBody>
          <a:bodyPr>
            <a:normAutofit/>
          </a:bodyPr>
          <a:lstStyle/>
          <a:p>
            <a:endParaRPr lang="nl-NL" dirty="0">
              <a:solidFill>
                <a:schemeClr val="bg1"/>
              </a:solidFill>
            </a:endParaRPr>
          </a:p>
          <a:p>
            <a:r>
              <a:rPr lang="nl-NL" dirty="0" smtClean="0">
                <a:solidFill>
                  <a:schemeClr val="bg1"/>
                </a:solidFill>
              </a:rPr>
              <a:t>Werksymposium</a:t>
            </a:r>
          </a:p>
          <a:p>
            <a:r>
              <a:rPr lang="nl-NL" dirty="0" smtClean="0">
                <a:solidFill>
                  <a:schemeClr val="bg1"/>
                </a:solidFill>
              </a:rPr>
              <a:t>IHT in de praktijk</a:t>
            </a:r>
          </a:p>
          <a:p>
            <a:r>
              <a:rPr lang="nl-NL" dirty="0" smtClean="0">
                <a:solidFill>
                  <a:schemeClr val="bg1"/>
                </a:solidFill>
              </a:rPr>
              <a:t> toepassen en verbeteren </a:t>
            </a:r>
          </a:p>
        </p:txBody>
      </p:sp>
      <p:cxnSp>
        <p:nvCxnSpPr>
          <p:cNvPr id="5" name="Rechte verbindingslijn 4"/>
          <p:cNvCxnSpPr/>
          <p:nvPr/>
        </p:nvCxnSpPr>
        <p:spPr>
          <a:xfrm>
            <a:off x="1414021" y="3195687"/>
            <a:ext cx="9341963" cy="18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jdelijke aanduiding voor datum 7"/>
          <p:cNvSpPr>
            <a:spLocks noGrp="1"/>
          </p:cNvSpPr>
          <p:nvPr>
            <p:ph type="dt" sz="half" idx="10"/>
          </p:nvPr>
        </p:nvSpPr>
        <p:spPr/>
        <p:txBody>
          <a:bodyPr/>
          <a:lstStyle/>
          <a:p>
            <a:r>
              <a:rPr lang="nl-NL" smtClean="0"/>
              <a:t>30/11/2016</a:t>
            </a:r>
            <a:endParaRPr lang="en-US" dirty="0"/>
          </a:p>
        </p:txBody>
      </p:sp>
      <p:sp>
        <p:nvSpPr>
          <p:cNvPr id="9" name="Tijdelijke aanduiding voor voettekst 8"/>
          <p:cNvSpPr>
            <a:spLocks noGrp="1"/>
          </p:cNvSpPr>
          <p:nvPr>
            <p:ph type="ftr" sz="quarter" idx="11"/>
          </p:nvPr>
        </p:nvSpPr>
        <p:spPr/>
        <p:txBody>
          <a:bodyPr/>
          <a:lstStyle/>
          <a:p>
            <a:r>
              <a:rPr lang="en-US" smtClean="0"/>
              <a:t>Werksymposium IHT   </a:t>
            </a:r>
            <a:endParaRPr lang="en-US" dirty="0"/>
          </a:p>
        </p:txBody>
      </p:sp>
      <p:sp>
        <p:nvSpPr>
          <p:cNvPr id="4" name="Tekstvak 3"/>
          <p:cNvSpPr txBox="1"/>
          <p:nvPr/>
        </p:nvSpPr>
        <p:spPr>
          <a:xfrm>
            <a:off x="290557" y="2526987"/>
            <a:ext cx="11750467" cy="523220"/>
          </a:xfrm>
          <a:prstGeom prst="rect">
            <a:avLst/>
          </a:prstGeom>
          <a:noFill/>
        </p:spPr>
        <p:txBody>
          <a:bodyPr wrap="square" rtlCol="0">
            <a:spAutoFit/>
          </a:bodyPr>
          <a:lstStyle/>
          <a:p>
            <a:r>
              <a:rPr lang="nl-NL" sz="2800" b="1" dirty="0" smtClean="0"/>
              <a:t>WELKOM IN DE IHT TREIN , WIJ VERZOEKEN U VRIENDELIJK PLAATS TE NEMEN</a:t>
            </a:r>
            <a:endParaRPr lang="nl-NL" sz="2800" b="1" dirty="0"/>
          </a:p>
        </p:txBody>
      </p:sp>
      <p:sp>
        <p:nvSpPr>
          <p:cNvPr id="6" name="Tekstvak 5"/>
          <p:cNvSpPr txBox="1"/>
          <p:nvPr/>
        </p:nvSpPr>
        <p:spPr>
          <a:xfrm>
            <a:off x="1606378" y="5453449"/>
            <a:ext cx="9597081" cy="646331"/>
          </a:xfrm>
          <a:prstGeom prst="rect">
            <a:avLst/>
          </a:prstGeom>
          <a:noFill/>
        </p:spPr>
        <p:txBody>
          <a:bodyPr wrap="square" rtlCol="0">
            <a:spAutoFit/>
          </a:bodyPr>
          <a:lstStyle/>
          <a:p>
            <a:pPr algn="ctr"/>
            <a:r>
              <a:rPr lang="nl-NL" sz="3600" b="1" dirty="0" smtClean="0"/>
              <a:t>EN WENSEN U EEN GOED REIS !</a:t>
            </a:r>
            <a:endParaRPr lang="nl-NL" sz="3600" b="1" dirty="0"/>
          </a:p>
        </p:txBody>
      </p:sp>
      <p:pic>
        <p:nvPicPr>
          <p:cNvPr id="10" name="NS (Remix) mp3">
            <a:hlinkClick r:id="" action="ppaction://media"/>
          </p:cNvPr>
          <p:cNvPicPr>
            <a:picLocks noChangeAspect="1"/>
          </p:cNvPicPr>
          <p:nvPr>
            <a:audioFile r:link=""/>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2">
                  <p14:trim end="4387.125"/>
                </p14:media>
              </p:ext>
            </p:extLst>
          </p:nvPr>
        </p:nvPicPr>
        <p:blipFill>
          <a:blip r:embed="rId3"/>
          <a:stretch>
            <a:fillRect/>
          </a:stretch>
        </p:blipFill>
        <p:spPr>
          <a:xfrm>
            <a:off x="10366762" y="6271928"/>
            <a:ext cx="389222" cy="3892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262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83" fill="hold"/>
                                        <p:tgtEl>
                                          <p:spTgt spid="10"/>
                                        </p:tgtEl>
                                      </p:cBhvr>
                                    </p:cmd>
                                  </p:childTnLst>
                                </p:cTn>
                              </p:par>
                            </p:childTnLst>
                          </p:cTn>
                        </p:par>
                      </p:childTnLst>
                    </p:cTn>
                  </p:par>
                </p:childTnLst>
              </p:cTn>
              <p:nextCondLst>
                <p:cond evt="onClick" delay="0">
                  <p:tgtEl>
                    <p:spTgt spid="10"/>
                  </p:tgtEl>
                </p:cond>
              </p:nextCondLst>
            </p:seq>
            <p:audio>
              <p:cMediaNode vol="10000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B0F0"/>
                </a:solidFill>
              </a:rPr>
              <a:t>Convenant tussen GGZ Nederland en Politie</a:t>
            </a:r>
            <a:endParaRPr lang="nl-NL" b="1" dirty="0">
              <a:solidFill>
                <a:srgbClr val="00B0F0"/>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8837" y="2778125"/>
            <a:ext cx="4662880" cy="2117725"/>
          </a:xfrm>
        </p:spPr>
      </p:pic>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pic>
        <p:nvPicPr>
          <p:cNvPr id="9" name="Afbeelding 8"/>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04496" y="2695575"/>
            <a:ext cx="5953126" cy="1905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096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Regionale uitwerking convenant op gebied van:</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a:xfrm>
            <a:off x="838200" y="2238375"/>
            <a:ext cx="10515600" cy="3938588"/>
          </a:xfrm>
        </p:spPr>
        <p:txBody>
          <a:bodyPr/>
          <a:lstStyle/>
          <a:p>
            <a:r>
              <a:rPr lang="nl-NL" sz="3200" dirty="0" smtClean="0">
                <a:solidFill>
                  <a:schemeClr val="bg1"/>
                </a:solidFill>
              </a:rPr>
              <a:t>Crisis:</a:t>
            </a:r>
            <a:r>
              <a:rPr lang="nl-NL" dirty="0" smtClean="0">
                <a:solidFill>
                  <a:schemeClr val="bg1"/>
                </a:solidFill>
              </a:rPr>
              <a:t/>
            </a:r>
            <a:br>
              <a:rPr lang="nl-NL" dirty="0" smtClean="0">
                <a:solidFill>
                  <a:schemeClr val="bg1"/>
                </a:solidFill>
              </a:rPr>
            </a:br>
            <a:r>
              <a:rPr lang="nl-NL" dirty="0" smtClean="0">
                <a:solidFill>
                  <a:schemeClr val="bg1"/>
                </a:solidFill>
              </a:rPr>
              <a:t> ( Bereikbaarheid en beschikbaarheid vv , vervoer, tijdelijke insluiting )</a:t>
            </a:r>
          </a:p>
          <a:p>
            <a:r>
              <a:rPr lang="nl-NL" sz="3200" dirty="0" smtClean="0">
                <a:solidFill>
                  <a:schemeClr val="bg1"/>
                </a:solidFill>
              </a:rPr>
              <a:t>Niet acute situaties:</a:t>
            </a:r>
            <a:r>
              <a:rPr lang="nl-NL" dirty="0" smtClean="0">
                <a:solidFill>
                  <a:schemeClr val="bg1"/>
                </a:solidFill>
              </a:rPr>
              <a:t/>
            </a:r>
            <a:br>
              <a:rPr lang="nl-NL" dirty="0" smtClean="0">
                <a:solidFill>
                  <a:schemeClr val="bg1"/>
                </a:solidFill>
              </a:rPr>
            </a:br>
            <a:r>
              <a:rPr lang="nl-NL" dirty="0" smtClean="0">
                <a:solidFill>
                  <a:schemeClr val="bg1"/>
                </a:solidFill>
              </a:rPr>
              <a:t>( OGGZ, bemoeizorg )</a:t>
            </a:r>
          </a:p>
          <a:p>
            <a:r>
              <a:rPr lang="nl-NL" sz="3200" dirty="0" smtClean="0">
                <a:solidFill>
                  <a:schemeClr val="bg1"/>
                </a:solidFill>
              </a:rPr>
              <a:t>Overstijgende onderwerpen:</a:t>
            </a:r>
            <a:r>
              <a:rPr lang="nl-NL" dirty="0" smtClean="0">
                <a:solidFill>
                  <a:schemeClr val="bg1"/>
                </a:solidFill>
              </a:rPr>
              <a:t/>
            </a:r>
            <a:br>
              <a:rPr lang="nl-NL" dirty="0" smtClean="0">
                <a:solidFill>
                  <a:schemeClr val="bg1"/>
                </a:solidFill>
              </a:rPr>
            </a:br>
            <a:r>
              <a:rPr lang="nl-NL" dirty="0" smtClean="0">
                <a:solidFill>
                  <a:schemeClr val="bg1"/>
                </a:solidFill>
              </a:rPr>
              <a:t> ( kennisuitwisseling, informatiedeling, overlegstructuren, aangiften )</a:t>
            </a:r>
          </a:p>
          <a:p>
            <a:endParaRPr lang="nl-NL" dirty="0"/>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721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30/11/2016</a:t>
            </a:r>
            <a:endParaRPr lang="en-US" dirty="0"/>
          </a:p>
        </p:txBody>
      </p:sp>
      <p:sp>
        <p:nvSpPr>
          <p:cNvPr id="3" name="Tijdelijke aanduiding voor voettekst 2"/>
          <p:cNvSpPr>
            <a:spLocks noGrp="1"/>
          </p:cNvSpPr>
          <p:nvPr>
            <p:ph type="ftr" sz="quarter" idx="11"/>
          </p:nvPr>
        </p:nvSpPr>
        <p:spPr/>
        <p:txBody>
          <a:bodyPr/>
          <a:lstStyle/>
          <a:p>
            <a:r>
              <a:rPr lang="en-US" smtClean="0"/>
              <a:t>Werksymposium IHT   </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86465" y="661748"/>
            <a:ext cx="8419070" cy="5534503"/>
          </a:xfrm>
          <a:prstGeom prst="rect">
            <a:avLst/>
          </a:prstGeom>
        </p:spPr>
      </p:pic>
      <p:cxnSp>
        <p:nvCxnSpPr>
          <p:cNvPr id="8" name="Rechte verbindingslijn met pijl 7"/>
          <p:cNvCxnSpPr/>
          <p:nvPr/>
        </p:nvCxnSpPr>
        <p:spPr>
          <a:xfrm>
            <a:off x="7581900" y="3333750"/>
            <a:ext cx="2600325" cy="9525"/>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91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93405"/>
            <a:ext cx="10515600" cy="1325563"/>
          </a:xfrm>
        </p:spPr>
        <p:txBody>
          <a:bodyPr>
            <a:normAutofit/>
          </a:bodyPr>
          <a:lstStyle/>
          <a:p>
            <a:r>
              <a:rPr lang="nl-NL" b="1" dirty="0" smtClean="0">
                <a:solidFill>
                  <a:schemeClr val="accent2">
                    <a:lumMod val="20000"/>
                    <a:lumOff val="80000"/>
                  </a:schemeClr>
                </a:solidFill>
              </a:rPr>
              <a:t>Convenant  -  Agressie</a:t>
            </a:r>
            <a:br>
              <a:rPr lang="nl-NL" b="1" dirty="0" smtClean="0">
                <a:solidFill>
                  <a:schemeClr val="accent2">
                    <a:lumMod val="20000"/>
                    <a:lumOff val="80000"/>
                  </a:schemeClr>
                </a:solidFill>
              </a:rPr>
            </a:br>
            <a:r>
              <a:rPr lang="nl-NL" sz="3600" b="1" dirty="0" smtClean="0">
                <a:solidFill>
                  <a:schemeClr val="accent2">
                    <a:lumMod val="20000"/>
                    <a:lumOff val="80000"/>
                  </a:schemeClr>
                </a:solidFill>
              </a:rPr>
              <a:t>m.b.t. bereikbaarheid / beschikbaarheid van Politie </a:t>
            </a:r>
            <a:endParaRPr lang="nl-NL" sz="3600" b="1" dirty="0">
              <a:solidFill>
                <a:schemeClr val="accent2">
                  <a:lumMod val="20000"/>
                  <a:lumOff val="80000"/>
                </a:schemeClr>
              </a:solidFill>
            </a:endParaRPr>
          </a:p>
        </p:txBody>
      </p:sp>
      <p:sp>
        <p:nvSpPr>
          <p:cNvPr id="3" name="Tijdelijke aanduiding voor inhoud 2"/>
          <p:cNvSpPr>
            <a:spLocks noGrp="1"/>
          </p:cNvSpPr>
          <p:nvPr>
            <p:ph idx="1"/>
          </p:nvPr>
        </p:nvSpPr>
        <p:spPr>
          <a:xfrm>
            <a:off x="838200" y="2661719"/>
            <a:ext cx="10515600" cy="3515244"/>
          </a:xfrm>
        </p:spPr>
        <p:txBody>
          <a:bodyPr/>
          <a:lstStyle/>
          <a:p>
            <a:r>
              <a:rPr lang="nl-NL" dirty="0">
                <a:solidFill>
                  <a:schemeClr val="bg1"/>
                </a:solidFill>
              </a:rPr>
              <a:t>Onder agressie wordt in deze context verstaan: "Het opzettelijk verbaal uiten of gebruiken van fysieke kracht of macht, dan wel het dreigen ermee, door de verwarde persoon, gericht tegen zichzelf of tegen de directe omgeving hetgeen zal resulteren in een onaangenaam gevoel, pijn, letsel, schade of de dood, dan wel ontaardt in een strafbaar feit".</a:t>
            </a:r>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989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838200" y="1114425"/>
            <a:ext cx="10515600" cy="3209925"/>
          </a:xfrm>
        </p:spPr>
        <p:txBody>
          <a:bodyPr/>
          <a:lstStyle/>
          <a:p>
            <a:r>
              <a:rPr lang="nl-NL" b="1" dirty="0" smtClean="0">
                <a:solidFill>
                  <a:schemeClr val="accent2">
                    <a:lumMod val="20000"/>
                    <a:lumOff val="80000"/>
                  </a:schemeClr>
                </a:solidFill>
              </a:rPr>
              <a:t>Is politie snel bereikbaar en beschikbaar voor jou bij agressie ?</a:t>
            </a:r>
            <a:endParaRPr lang="nl-NL" b="1" dirty="0">
              <a:solidFill>
                <a:schemeClr val="accent2">
                  <a:lumMod val="20000"/>
                  <a:lumOff val="80000"/>
                </a:schemeClr>
              </a:solidFill>
            </a:endParaRPr>
          </a:p>
        </p:txBody>
      </p:sp>
      <p:sp>
        <p:nvSpPr>
          <p:cNvPr id="5" name="Tijdelijke aanduiding voor inhoud 4"/>
          <p:cNvSpPr>
            <a:spLocks noGrp="1"/>
          </p:cNvSpPr>
          <p:nvPr>
            <p:ph idx="1"/>
          </p:nvPr>
        </p:nvSpPr>
        <p:spPr>
          <a:xfrm>
            <a:off x="838200" y="4067175"/>
            <a:ext cx="10515600" cy="2109788"/>
          </a:xfrm>
        </p:spPr>
        <p:txBody>
          <a:bodyPr/>
          <a:lstStyle/>
          <a:p>
            <a:r>
              <a:rPr lang="nl-NL" dirty="0" smtClean="0">
                <a:solidFill>
                  <a:schemeClr val="bg1"/>
                </a:solidFill>
              </a:rPr>
              <a:t>Welke afspraken hebben jullie ?</a:t>
            </a:r>
            <a:endParaRPr lang="nl-NL" dirty="0">
              <a:solidFill>
                <a:schemeClr val="bg1"/>
              </a:solidFill>
            </a:endParaRPr>
          </a:p>
        </p:txBody>
      </p:sp>
      <p:sp>
        <p:nvSpPr>
          <p:cNvPr id="2" name="Tijdelijke aanduiding voor datum 1"/>
          <p:cNvSpPr>
            <a:spLocks noGrp="1"/>
          </p:cNvSpPr>
          <p:nvPr>
            <p:ph type="dt" sz="half" idx="10"/>
          </p:nvPr>
        </p:nvSpPr>
        <p:spPr/>
        <p:txBody>
          <a:bodyPr/>
          <a:lstStyle/>
          <a:p>
            <a:r>
              <a:rPr lang="nl-NL" smtClean="0"/>
              <a:t>30/11/2016</a:t>
            </a:r>
            <a:endParaRPr lang="en-US" dirty="0"/>
          </a:p>
        </p:txBody>
      </p:sp>
      <p:sp>
        <p:nvSpPr>
          <p:cNvPr id="3" name="Tijdelijke aanduiding voor voettekst 2"/>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603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962025" y="857250"/>
            <a:ext cx="10515600" cy="3209925"/>
          </a:xfrm>
        </p:spPr>
        <p:txBody>
          <a:bodyPr/>
          <a:lstStyle/>
          <a:p>
            <a:r>
              <a:rPr lang="nl-NL" b="1" dirty="0" smtClean="0">
                <a:solidFill>
                  <a:schemeClr val="accent2">
                    <a:lumMod val="20000"/>
                    <a:lumOff val="80000"/>
                  </a:schemeClr>
                </a:solidFill>
              </a:rPr>
              <a:t>Zijn wij snel bereikbaar en beschikbaar voor politie bij verwardheid en agressie ?</a:t>
            </a:r>
            <a:endParaRPr lang="nl-NL" b="1" dirty="0">
              <a:solidFill>
                <a:schemeClr val="accent2">
                  <a:lumMod val="20000"/>
                  <a:lumOff val="80000"/>
                </a:schemeClr>
              </a:solidFill>
            </a:endParaRPr>
          </a:p>
        </p:txBody>
      </p:sp>
      <p:sp>
        <p:nvSpPr>
          <p:cNvPr id="5" name="Tijdelijke aanduiding voor inhoud 4"/>
          <p:cNvSpPr>
            <a:spLocks noGrp="1"/>
          </p:cNvSpPr>
          <p:nvPr>
            <p:ph idx="1"/>
          </p:nvPr>
        </p:nvSpPr>
        <p:spPr>
          <a:xfrm>
            <a:off x="838200" y="4067175"/>
            <a:ext cx="10515600" cy="2109788"/>
          </a:xfrm>
        </p:spPr>
        <p:txBody>
          <a:bodyPr/>
          <a:lstStyle/>
          <a:p>
            <a:r>
              <a:rPr lang="nl-NL" dirty="0" smtClean="0">
                <a:solidFill>
                  <a:schemeClr val="bg1"/>
                </a:solidFill>
              </a:rPr>
              <a:t>Welke afspraken hebben jullie ?</a:t>
            </a:r>
            <a:endParaRPr lang="nl-NL" dirty="0">
              <a:solidFill>
                <a:schemeClr val="bg1"/>
              </a:solidFill>
            </a:endParaRPr>
          </a:p>
        </p:txBody>
      </p:sp>
      <p:sp>
        <p:nvSpPr>
          <p:cNvPr id="2" name="Tijdelijke aanduiding voor datum 1"/>
          <p:cNvSpPr>
            <a:spLocks noGrp="1"/>
          </p:cNvSpPr>
          <p:nvPr>
            <p:ph type="dt" sz="half" idx="10"/>
          </p:nvPr>
        </p:nvSpPr>
        <p:spPr/>
        <p:txBody>
          <a:bodyPr/>
          <a:lstStyle/>
          <a:p>
            <a:r>
              <a:rPr lang="nl-NL" smtClean="0"/>
              <a:t>30/11/2016</a:t>
            </a:r>
            <a:endParaRPr lang="en-US" dirty="0"/>
          </a:p>
        </p:txBody>
      </p:sp>
      <p:sp>
        <p:nvSpPr>
          <p:cNvPr id="3" name="Tijdelijke aanduiding voor voettekst 2"/>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240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2178050"/>
          </a:xfrm>
        </p:spPr>
        <p:txBody>
          <a:bodyPr/>
          <a:lstStyle/>
          <a:p>
            <a:r>
              <a:rPr lang="nl-NL" b="1" dirty="0" smtClean="0">
                <a:solidFill>
                  <a:schemeClr val="accent2">
                    <a:lumMod val="20000"/>
                    <a:lumOff val="80000"/>
                  </a:schemeClr>
                </a:solidFill>
              </a:rPr>
              <a:t>Beoordelingslocatie.</a:t>
            </a:r>
            <a:br>
              <a:rPr lang="nl-NL" b="1" dirty="0" smtClean="0">
                <a:solidFill>
                  <a:schemeClr val="accent2">
                    <a:lumMod val="20000"/>
                    <a:lumOff val="80000"/>
                  </a:schemeClr>
                </a:solidFill>
              </a:rPr>
            </a:br>
            <a:r>
              <a:rPr lang="nl-NL" b="1" dirty="0" smtClean="0">
                <a:solidFill>
                  <a:schemeClr val="accent2">
                    <a:lumMod val="20000"/>
                    <a:lumOff val="80000"/>
                  </a:schemeClr>
                </a:solidFill>
              </a:rPr>
              <a:t>Wat heeft de voorkeur ?  </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a:xfrm>
            <a:off x="838200" y="3076575"/>
            <a:ext cx="10515600" cy="3100388"/>
          </a:xfrm>
        </p:spPr>
        <p:txBody>
          <a:bodyPr>
            <a:normAutofit lnSpcReduction="10000"/>
          </a:bodyPr>
          <a:lstStyle/>
          <a:p>
            <a:r>
              <a:rPr lang="nl-NL" dirty="0" smtClean="0">
                <a:solidFill>
                  <a:schemeClr val="bg1"/>
                </a:solidFill>
              </a:rPr>
              <a:t>THUIS</a:t>
            </a:r>
          </a:p>
          <a:p>
            <a:r>
              <a:rPr lang="nl-NL" dirty="0" smtClean="0">
                <a:solidFill>
                  <a:schemeClr val="bg1"/>
                </a:solidFill>
              </a:rPr>
              <a:t>SPOR / BEOORDELINGSLOKATIE</a:t>
            </a:r>
          </a:p>
          <a:p>
            <a:r>
              <a:rPr lang="nl-NL" dirty="0" smtClean="0">
                <a:solidFill>
                  <a:schemeClr val="bg1"/>
                </a:solidFill>
              </a:rPr>
              <a:t>POLITIEBUREAU</a:t>
            </a:r>
          </a:p>
          <a:p>
            <a:r>
              <a:rPr lang="nl-NL" dirty="0" smtClean="0">
                <a:solidFill>
                  <a:schemeClr val="bg1"/>
                </a:solidFill>
              </a:rPr>
              <a:t>SEH</a:t>
            </a:r>
          </a:p>
          <a:p>
            <a:endParaRPr lang="nl-NL" dirty="0">
              <a:solidFill>
                <a:schemeClr val="bg1"/>
              </a:solidFill>
            </a:endParaRPr>
          </a:p>
          <a:p>
            <a:pPr marL="0" indent="0">
              <a:buNone/>
            </a:pPr>
            <a:r>
              <a:rPr lang="nl-NL" sz="3600" b="1" dirty="0" smtClean="0">
                <a:solidFill>
                  <a:schemeClr val="accent2">
                    <a:lumMod val="20000"/>
                    <a:lumOff val="80000"/>
                  </a:schemeClr>
                </a:solidFill>
              </a:rPr>
              <a:t>Wat zijn de afspraken bij jullie ?</a:t>
            </a:r>
            <a:endParaRPr lang="nl-NL" sz="3600" b="1" dirty="0">
              <a:solidFill>
                <a:schemeClr val="accent2">
                  <a:lumMod val="20000"/>
                  <a:lumOff val="80000"/>
                </a:schemeClr>
              </a:solidFill>
            </a:endParaRPr>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913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602042"/>
          </a:xfrm>
        </p:spPr>
        <p:txBody>
          <a:bodyPr>
            <a:normAutofit/>
          </a:bodyPr>
          <a:lstStyle/>
          <a:p>
            <a:r>
              <a:rPr lang="nl-NL" sz="5400" b="1" dirty="0" smtClean="0">
                <a:solidFill>
                  <a:schemeClr val="accent2">
                    <a:lumMod val="20000"/>
                    <a:lumOff val="80000"/>
                  </a:schemeClr>
                </a:solidFill>
              </a:rPr>
              <a:t>Welke tips wilt u collega's nog meegeven alvorens deze trein haar eindbestemming heeft bereikt  ?</a:t>
            </a:r>
            <a:endParaRPr lang="nl-NL" sz="5400" b="1" dirty="0">
              <a:solidFill>
                <a:schemeClr val="accent2">
                  <a:lumMod val="20000"/>
                  <a:lumOff val="80000"/>
                </a:schemeClr>
              </a:solidFill>
            </a:endParaRPr>
          </a:p>
        </p:txBody>
      </p:sp>
      <p:sp>
        <p:nvSpPr>
          <p:cNvPr id="3" name="Tijdelijke aanduiding voor inhoud 2"/>
          <p:cNvSpPr>
            <a:spLocks noGrp="1"/>
          </p:cNvSpPr>
          <p:nvPr>
            <p:ph idx="1"/>
          </p:nvPr>
        </p:nvSpPr>
        <p:spPr>
          <a:xfrm>
            <a:off x="838200" y="6721475"/>
            <a:ext cx="10515600" cy="4351338"/>
          </a:xfrm>
        </p:spPr>
        <p:txBody>
          <a:bodyPr/>
          <a:lstStyle/>
          <a:p>
            <a:endParaRPr lang="nl-NL" dirty="0"/>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26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30/11/2016</a:t>
            </a:r>
            <a:endParaRPr lang="en-US" dirty="0"/>
          </a:p>
        </p:txBody>
      </p:sp>
      <p:sp>
        <p:nvSpPr>
          <p:cNvPr id="3" name="Tijdelijke aanduiding voor voettekst 2"/>
          <p:cNvSpPr>
            <a:spLocks noGrp="1"/>
          </p:cNvSpPr>
          <p:nvPr>
            <p:ph type="ftr" sz="quarter" idx="11"/>
          </p:nvPr>
        </p:nvSpPr>
        <p:spPr/>
        <p:txBody>
          <a:bodyPr/>
          <a:lstStyle/>
          <a:p>
            <a:r>
              <a:rPr lang="en-US" smtClean="0"/>
              <a:t>Werksymposium IHT   </a:t>
            </a:r>
            <a:endParaRPr lang="en-US" dirty="0"/>
          </a:p>
        </p:txBody>
      </p:sp>
      <p:sp>
        <p:nvSpPr>
          <p:cNvPr id="4" name="Tekstvak 3"/>
          <p:cNvSpPr txBox="1"/>
          <p:nvPr/>
        </p:nvSpPr>
        <p:spPr>
          <a:xfrm>
            <a:off x="1018095" y="1480008"/>
            <a:ext cx="10086680" cy="4278094"/>
          </a:xfrm>
          <a:prstGeom prst="rect">
            <a:avLst/>
          </a:prstGeom>
          <a:noFill/>
        </p:spPr>
        <p:txBody>
          <a:bodyPr wrap="square" rtlCol="0">
            <a:spAutoFit/>
          </a:bodyPr>
          <a:lstStyle/>
          <a:p>
            <a:r>
              <a:rPr lang="nl-NL" sz="4800" dirty="0" smtClean="0">
                <a:solidFill>
                  <a:schemeClr val="accent2">
                    <a:lumMod val="20000"/>
                    <a:lumOff val="80000"/>
                  </a:schemeClr>
                </a:solidFill>
              </a:rPr>
              <a:t>Dank voor jullie aandacht</a:t>
            </a:r>
          </a:p>
          <a:p>
            <a:endParaRPr lang="nl-NL" sz="4800" dirty="0">
              <a:solidFill>
                <a:schemeClr val="accent2">
                  <a:lumMod val="20000"/>
                  <a:lumOff val="80000"/>
                </a:schemeClr>
              </a:solidFill>
            </a:endParaRPr>
          </a:p>
          <a:p>
            <a:r>
              <a:rPr lang="nl-NL" sz="4800" dirty="0" smtClean="0">
                <a:solidFill>
                  <a:schemeClr val="accent2">
                    <a:lumMod val="20000"/>
                    <a:lumOff val="80000"/>
                  </a:schemeClr>
                </a:solidFill>
              </a:rPr>
              <a:t>We wensen jullie nog een goede reis  !!</a:t>
            </a:r>
          </a:p>
          <a:p>
            <a:endParaRPr lang="nl-NL" sz="4000" dirty="0" smtClean="0">
              <a:solidFill>
                <a:schemeClr val="accent2">
                  <a:lumMod val="20000"/>
                  <a:lumOff val="80000"/>
                </a:schemeClr>
              </a:solidFill>
            </a:endParaRPr>
          </a:p>
          <a:p>
            <a:r>
              <a:rPr lang="nl-NL" sz="2400" dirty="0" smtClean="0">
                <a:solidFill>
                  <a:schemeClr val="accent2">
                    <a:lumMod val="20000"/>
                    <a:lumOff val="80000"/>
                  </a:schemeClr>
                </a:solidFill>
              </a:rPr>
              <a:t>PS; Vergeet niet uit te checken ……</a:t>
            </a:r>
          </a:p>
          <a:p>
            <a:endParaRPr lang="nl-NL" dirty="0"/>
          </a:p>
          <a:p>
            <a:endParaRPr lang="nl-NL" dirty="0" smtClean="0"/>
          </a:p>
          <a:p>
            <a:r>
              <a:rPr lang="nl-NL" sz="2800" dirty="0" smtClean="0"/>
              <a:t>Annemiek							Joep									Bert</a:t>
            </a:r>
            <a:endParaRPr lang="nl-NL"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248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6000" b="1" dirty="0" smtClean="0">
                <a:solidFill>
                  <a:schemeClr val="accent2">
                    <a:lumMod val="20000"/>
                    <a:lumOff val="80000"/>
                  </a:schemeClr>
                </a:solidFill>
              </a:rPr>
              <a:t>Even voorstellen…..</a:t>
            </a:r>
            <a:endParaRPr lang="nl-NL" sz="6000" b="1" dirty="0">
              <a:solidFill>
                <a:schemeClr val="accent2">
                  <a:lumMod val="20000"/>
                  <a:lumOff val="80000"/>
                </a:schemeClr>
              </a:solidFill>
            </a:endParaRPr>
          </a:p>
        </p:txBody>
      </p:sp>
      <p:sp>
        <p:nvSpPr>
          <p:cNvPr id="3" name="Tijdelijke aanduiding voor inhoud 2"/>
          <p:cNvSpPr>
            <a:spLocks noGrp="1"/>
          </p:cNvSpPr>
          <p:nvPr>
            <p:ph idx="1"/>
          </p:nvPr>
        </p:nvSpPr>
        <p:spPr>
          <a:xfrm>
            <a:off x="838200" y="3271101"/>
            <a:ext cx="10515600" cy="1310326"/>
          </a:xfrm>
        </p:spPr>
        <p:txBody>
          <a:bodyPr>
            <a:normAutofit/>
          </a:bodyPr>
          <a:lstStyle/>
          <a:p>
            <a:pPr marL="914400" lvl="2" indent="0" algn="ctr">
              <a:buNone/>
            </a:pPr>
            <a:r>
              <a:rPr lang="nl-NL" sz="5400" i="1" dirty="0" smtClean="0">
                <a:solidFill>
                  <a:schemeClr val="bg1"/>
                </a:solidFill>
              </a:rPr>
              <a:t>Verhalen van ons allemaal…..</a:t>
            </a:r>
            <a:endParaRPr lang="nl-NL" sz="5400" i="1" dirty="0">
              <a:solidFill>
                <a:schemeClr val="bg1"/>
              </a:solidFill>
            </a:endParaRPr>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
        <p:nvSpPr>
          <p:cNvPr id="6" name="Tijdelijke aanduiding voor datum 5"/>
          <p:cNvSpPr>
            <a:spLocks noGrp="1"/>
          </p:cNvSpPr>
          <p:nvPr>
            <p:ph type="dt" sz="half" idx="10"/>
          </p:nvPr>
        </p:nvSpPr>
        <p:spPr/>
        <p:txBody>
          <a:bodyPr/>
          <a:lstStyle/>
          <a:p>
            <a:r>
              <a:rPr lang="nl-NL" smtClean="0"/>
              <a:t>30/11/2016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397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10744200" cy="1325563"/>
          </a:xfrm>
        </p:spPr>
        <p:txBody>
          <a:bodyPr>
            <a:normAutofit/>
          </a:bodyPr>
          <a:lstStyle/>
          <a:p>
            <a:r>
              <a:rPr lang="nl-NL" sz="5400" b="1" u="sng" dirty="0" smtClean="0">
                <a:solidFill>
                  <a:schemeClr val="bg1">
                    <a:lumMod val="85000"/>
                  </a:schemeClr>
                </a:solidFill>
              </a:rPr>
              <a:t>Workshop               “samen aan de slag”</a:t>
            </a:r>
            <a:endParaRPr lang="nl-NL" sz="5400" b="1" u="sng" dirty="0">
              <a:solidFill>
                <a:schemeClr val="bg1">
                  <a:lumMod val="85000"/>
                </a:schemeClr>
              </a:solidFill>
            </a:endParaRPr>
          </a:p>
        </p:txBody>
      </p:sp>
      <p:sp>
        <p:nvSpPr>
          <p:cNvPr id="6" name="Tijdelijke aanduiding voor inhoud 5"/>
          <p:cNvSpPr>
            <a:spLocks noGrp="1"/>
          </p:cNvSpPr>
          <p:nvPr>
            <p:ph idx="1"/>
          </p:nvPr>
        </p:nvSpPr>
        <p:spPr/>
        <p:txBody>
          <a:bodyPr>
            <a:normAutofit/>
          </a:bodyPr>
          <a:lstStyle/>
          <a:p>
            <a:r>
              <a:rPr lang="nl-NL" sz="3600" dirty="0" smtClean="0">
                <a:solidFill>
                  <a:schemeClr val="bg1"/>
                </a:solidFill>
              </a:rPr>
              <a:t>Achtergronden</a:t>
            </a:r>
          </a:p>
          <a:p>
            <a:r>
              <a:rPr lang="nl-NL" sz="3600" dirty="0" smtClean="0">
                <a:solidFill>
                  <a:schemeClr val="bg1"/>
                </a:solidFill>
              </a:rPr>
              <a:t>Ervaringen</a:t>
            </a:r>
          </a:p>
          <a:p>
            <a:r>
              <a:rPr lang="nl-NL" sz="3600" dirty="0" smtClean="0">
                <a:solidFill>
                  <a:schemeClr val="bg1"/>
                </a:solidFill>
              </a:rPr>
              <a:t>Afspraken</a:t>
            </a:r>
          </a:p>
          <a:p>
            <a:r>
              <a:rPr lang="nl-NL" sz="3600" dirty="0" smtClean="0">
                <a:solidFill>
                  <a:schemeClr val="bg1"/>
                </a:solidFill>
              </a:rPr>
              <a:t>Praktijk</a:t>
            </a:r>
          </a:p>
          <a:p>
            <a:r>
              <a:rPr lang="nl-NL" sz="3600" dirty="0" smtClean="0">
                <a:solidFill>
                  <a:schemeClr val="bg1"/>
                </a:solidFill>
              </a:rPr>
              <a:t>Best </a:t>
            </a:r>
            <a:r>
              <a:rPr lang="nl-NL" sz="3600" dirty="0" err="1" smtClean="0">
                <a:solidFill>
                  <a:schemeClr val="bg1"/>
                </a:solidFill>
              </a:rPr>
              <a:t>practice</a:t>
            </a:r>
            <a:r>
              <a:rPr lang="nl-NL" sz="3600" dirty="0" smtClean="0">
                <a:solidFill>
                  <a:schemeClr val="bg1"/>
                </a:solidFill>
              </a:rPr>
              <a:t> </a:t>
            </a:r>
            <a:endParaRPr lang="nl-NL" sz="3600" dirty="0">
              <a:solidFill>
                <a:schemeClr val="bg1"/>
              </a:solidFill>
            </a:endParaRPr>
          </a:p>
        </p:txBody>
      </p:sp>
      <p:sp>
        <p:nvSpPr>
          <p:cNvPr id="7" name="Tijdelijke aanduiding voor voettekst 6"/>
          <p:cNvSpPr>
            <a:spLocks noGrp="1"/>
          </p:cNvSpPr>
          <p:nvPr>
            <p:ph type="ftr" sz="quarter" idx="11"/>
          </p:nvPr>
        </p:nvSpPr>
        <p:spPr/>
        <p:txBody>
          <a:bodyPr/>
          <a:lstStyle/>
          <a:p>
            <a:r>
              <a:rPr lang="en-US" smtClean="0"/>
              <a:t>Werksymposium IHT   </a:t>
            </a:r>
            <a:endParaRPr lang="en-US" dirty="0"/>
          </a:p>
        </p:txBody>
      </p:sp>
      <p:sp>
        <p:nvSpPr>
          <p:cNvPr id="8" name="Tijdelijke aanduiding voor datum 7"/>
          <p:cNvSpPr>
            <a:spLocks noGrp="1"/>
          </p:cNvSpPr>
          <p:nvPr>
            <p:ph type="dt" sz="half" idx="10"/>
          </p:nvPr>
        </p:nvSpPr>
        <p:spPr/>
        <p:txBody>
          <a:bodyPr/>
          <a:lstStyle/>
          <a:p>
            <a:r>
              <a:rPr lang="nl-NL" smtClean="0"/>
              <a:t>30/11/2016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483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Prevalentie:  Agressie in de ambulante GGZ</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Stijging bij politie van E33 meldingen van 40.000 in 2013 naar 65.000 in 2016</a:t>
            </a:r>
          </a:p>
          <a:p>
            <a:r>
              <a:rPr lang="nl-NL" dirty="0" smtClean="0">
                <a:solidFill>
                  <a:schemeClr val="bg1"/>
                </a:solidFill>
              </a:rPr>
              <a:t>Kleuren incidenten de beeldvorming en de beleving ?</a:t>
            </a:r>
          </a:p>
          <a:p>
            <a:r>
              <a:rPr lang="nl-NL" dirty="0" smtClean="0">
                <a:solidFill>
                  <a:schemeClr val="bg1"/>
                </a:solidFill>
              </a:rPr>
              <a:t>Bij </a:t>
            </a:r>
            <a:r>
              <a:rPr lang="nl-NL" dirty="0">
                <a:solidFill>
                  <a:schemeClr val="bg1"/>
                </a:solidFill>
              </a:rPr>
              <a:t>10% van de cliënten welke aangemeld werden bij de crisisdienst bleek sprake van agressie ( Pentermann e.a. CRC 2006 ) </a:t>
            </a:r>
          </a:p>
          <a:p>
            <a:endParaRPr lang="nl-NL" dirty="0"/>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289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Aanjaagteam  /  Schakelteam</a:t>
            </a:r>
            <a:endParaRPr lang="nl-NL" b="1" dirty="0">
              <a:solidFill>
                <a:schemeClr val="accent2">
                  <a:lumMod val="20000"/>
                  <a:lumOff val="80000"/>
                </a:schemeClr>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0981" y="2468662"/>
            <a:ext cx="8655113" cy="2899463"/>
          </a:xfrm>
        </p:spPr>
      </p:pic>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619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Momenten van taxatie ?</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p:txBody>
          <a:bodyPr/>
          <a:lstStyle/>
          <a:p>
            <a:r>
              <a:rPr lang="nl-NL" sz="3200" dirty="0" smtClean="0">
                <a:solidFill>
                  <a:schemeClr val="bg1"/>
                </a:solidFill>
              </a:rPr>
              <a:t>Bij aanmelding</a:t>
            </a:r>
          </a:p>
          <a:p>
            <a:r>
              <a:rPr lang="nl-NL" sz="3200" dirty="0" smtClean="0">
                <a:solidFill>
                  <a:schemeClr val="bg1"/>
                </a:solidFill>
              </a:rPr>
              <a:t>Bij verandering in beeld</a:t>
            </a:r>
          </a:p>
          <a:p>
            <a:r>
              <a:rPr lang="nl-NL" sz="3200" dirty="0" smtClean="0">
                <a:solidFill>
                  <a:schemeClr val="bg1"/>
                </a:solidFill>
              </a:rPr>
              <a:t>Bij signalen uit de omgeving</a:t>
            </a:r>
          </a:p>
          <a:p>
            <a:r>
              <a:rPr lang="nl-NL" sz="3200" dirty="0" smtClean="0">
                <a:solidFill>
                  <a:schemeClr val="bg1"/>
                </a:solidFill>
              </a:rPr>
              <a:t>Structurele momenten ?</a:t>
            </a:r>
          </a:p>
          <a:p>
            <a:endParaRPr lang="nl-NL" dirty="0"/>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8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715625" cy="1325563"/>
          </a:xfrm>
        </p:spPr>
        <p:txBody>
          <a:bodyPr/>
          <a:lstStyle/>
          <a:p>
            <a:r>
              <a:rPr lang="nl-NL" b="1" dirty="0" smtClean="0">
                <a:solidFill>
                  <a:schemeClr val="accent2">
                    <a:lumMod val="20000"/>
                    <a:lumOff val="80000"/>
                  </a:schemeClr>
                </a:solidFill>
              </a:rPr>
              <a:t>Risicotaxatie instrumenten in de acute dienst ?</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a:xfrm>
            <a:off x="838200" y="2419349"/>
            <a:ext cx="10515600" cy="3757613"/>
          </a:xfrm>
        </p:spPr>
        <p:txBody>
          <a:bodyPr/>
          <a:lstStyle/>
          <a:p>
            <a:r>
              <a:rPr lang="nl-NL" sz="3200" dirty="0" smtClean="0">
                <a:solidFill>
                  <a:srgbClr val="FFFFFF"/>
                </a:solidFill>
              </a:rPr>
              <a:t>Pluis / Niet Pluis</a:t>
            </a:r>
          </a:p>
          <a:p>
            <a:r>
              <a:rPr lang="nl-NL" sz="3200" dirty="0" smtClean="0">
                <a:solidFill>
                  <a:srgbClr val="FFFFFF"/>
                </a:solidFill>
              </a:rPr>
              <a:t>Klinische blik /ervaring</a:t>
            </a:r>
          </a:p>
          <a:p>
            <a:r>
              <a:rPr lang="nl-NL" sz="3200" dirty="0" smtClean="0">
                <a:solidFill>
                  <a:srgbClr val="FFFFFF"/>
                </a:solidFill>
              </a:rPr>
              <a:t>Checklist Risico Crisisdienst </a:t>
            </a:r>
            <a:r>
              <a:rPr lang="nl-NL" dirty="0" smtClean="0">
                <a:solidFill>
                  <a:srgbClr val="FFFFFF"/>
                </a:solidFill>
              </a:rPr>
              <a:t>( </a:t>
            </a:r>
            <a:r>
              <a:rPr lang="nl-NL" i="1" dirty="0" smtClean="0">
                <a:solidFill>
                  <a:srgbClr val="FFFFFF"/>
                </a:solidFill>
              </a:rPr>
              <a:t>Penterman, Nijman 2006 )</a:t>
            </a:r>
          </a:p>
          <a:p>
            <a:r>
              <a:rPr lang="nl-NL" sz="3200" dirty="0" err="1" smtClean="0">
                <a:solidFill>
                  <a:srgbClr val="FFFFFF"/>
                </a:solidFill>
              </a:rPr>
              <a:t>Broset</a:t>
            </a:r>
            <a:r>
              <a:rPr lang="nl-NL" sz="3200" dirty="0" smtClean="0">
                <a:solidFill>
                  <a:srgbClr val="FFFFFF"/>
                </a:solidFill>
              </a:rPr>
              <a:t> Violent Checklist </a:t>
            </a:r>
            <a:r>
              <a:rPr lang="nl-NL" dirty="0" smtClean="0">
                <a:solidFill>
                  <a:srgbClr val="FFFFFF"/>
                </a:solidFill>
              </a:rPr>
              <a:t>( </a:t>
            </a:r>
            <a:r>
              <a:rPr lang="nl-NL" i="1" dirty="0" err="1" smtClean="0">
                <a:solidFill>
                  <a:srgbClr val="FFFFFF"/>
                </a:solidFill>
              </a:rPr>
              <a:t>Almvik</a:t>
            </a:r>
            <a:r>
              <a:rPr lang="nl-NL" i="1" dirty="0" smtClean="0">
                <a:solidFill>
                  <a:srgbClr val="FFFFFF"/>
                </a:solidFill>
              </a:rPr>
              <a:t> e.a. )</a:t>
            </a:r>
          </a:p>
          <a:p>
            <a:r>
              <a:rPr lang="nl-NL" sz="3200" dirty="0" smtClean="0">
                <a:solidFill>
                  <a:srgbClr val="FFFFFF"/>
                </a:solidFill>
              </a:rPr>
              <a:t>Crisismonitor</a:t>
            </a:r>
          </a:p>
          <a:p>
            <a:endParaRPr lang="nl-NL" dirty="0"/>
          </a:p>
        </p:txBody>
      </p:sp>
      <p:sp>
        <p:nvSpPr>
          <p:cNvPr id="4" name="Tijdelijke aanduiding voor datum 3"/>
          <p:cNvSpPr>
            <a:spLocks noGrp="1"/>
          </p:cNvSpPr>
          <p:nvPr>
            <p:ph type="dt" sz="half" idx="10"/>
          </p:nvPr>
        </p:nvSpPr>
        <p:spPr/>
        <p:txBody>
          <a:bodyPr/>
          <a:lstStyle/>
          <a:p>
            <a:r>
              <a:rPr lang="nl-NL" dirty="0"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33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Voorspellers van Agressie/ Risicotaxatie</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a:xfrm>
            <a:off x="838200" y="1533525"/>
            <a:ext cx="10515600" cy="4643438"/>
          </a:xfrm>
        </p:spPr>
        <p:txBody>
          <a:bodyPr>
            <a:normAutofit fontScale="85000" lnSpcReduction="20000"/>
          </a:bodyPr>
          <a:lstStyle/>
          <a:p>
            <a:r>
              <a:rPr lang="nl-NL" dirty="0" smtClean="0">
                <a:solidFill>
                  <a:schemeClr val="bg1"/>
                </a:solidFill>
              </a:rPr>
              <a:t>Eerder bekend met agressie</a:t>
            </a:r>
          </a:p>
          <a:p>
            <a:r>
              <a:rPr lang="nl-NL" dirty="0" smtClean="0">
                <a:solidFill>
                  <a:schemeClr val="bg1"/>
                </a:solidFill>
              </a:rPr>
              <a:t>Politie is aanmelder</a:t>
            </a:r>
          </a:p>
          <a:p>
            <a:r>
              <a:rPr lang="nl-NL" dirty="0" smtClean="0">
                <a:solidFill>
                  <a:schemeClr val="bg1"/>
                </a:solidFill>
              </a:rPr>
              <a:t>Middelengebruik</a:t>
            </a:r>
          </a:p>
          <a:p>
            <a:r>
              <a:rPr lang="nl-NL" dirty="0" smtClean="0">
                <a:solidFill>
                  <a:schemeClr val="bg1"/>
                </a:solidFill>
              </a:rPr>
              <a:t>Eerder dwangopname</a:t>
            </a:r>
          </a:p>
          <a:p>
            <a:r>
              <a:rPr lang="nl-NL" dirty="0" smtClean="0">
                <a:solidFill>
                  <a:schemeClr val="bg1"/>
                </a:solidFill>
              </a:rPr>
              <a:t>Eerder detentie / politiemutaties</a:t>
            </a:r>
          </a:p>
          <a:p>
            <a:r>
              <a:rPr lang="nl-NL" dirty="0" smtClean="0">
                <a:solidFill>
                  <a:schemeClr val="bg1"/>
                </a:solidFill>
              </a:rPr>
              <a:t>Dreigende omgeving</a:t>
            </a:r>
          </a:p>
          <a:p>
            <a:r>
              <a:rPr lang="nl-NL" dirty="0" smtClean="0">
                <a:solidFill>
                  <a:schemeClr val="bg1"/>
                </a:solidFill>
              </a:rPr>
              <a:t>Paranoïde wanen</a:t>
            </a:r>
          </a:p>
          <a:p>
            <a:r>
              <a:rPr lang="nl-NL" dirty="0" smtClean="0">
                <a:solidFill>
                  <a:schemeClr val="bg1"/>
                </a:solidFill>
              </a:rPr>
              <a:t>Manie </a:t>
            </a:r>
          </a:p>
          <a:p>
            <a:r>
              <a:rPr lang="nl-NL" dirty="0" smtClean="0">
                <a:solidFill>
                  <a:schemeClr val="bg1"/>
                </a:solidFill>
              </a:rPr>
              <a:t>Antisociale persoonlijkheid</a:t>
            </a:r>
          </a:p>
          <a:p>
            <a:r>
              <a:rPr lang="nl-NL" dirty="0" smtClean="0">
                <a:solidFill>
                  <a:schemeClr val="bg1"/>
                </a:solidFill>
              </a:rPr>
              <a:t>Systeemproblemen</a:t>
            </a:r>
          </a:p>
          <a:p>
            <a:r>
              <a:rPr lang="nl-NL" dirty="0" smtClean="0">
                <a:solidFill>
                  <a:schemeClr val="bg1"/>
                </a:solidFill>
              </a:rPr>
              <a:t>Gevaarlijk persoon in de omgeving</a:t>
            </a:r>
          </a:p>
          <a:p>
            <a:r>
              <a:rPr lang="nl-NL" dirty="0" smtClean="0">
                <a:solidFill>
                  <a:schemeClr val="bg1"/>
                </a:solidFill>
              </a:rPr>
              <a:t>Gevaarlijke huisdieren</a:t>
            </a:r>
            <a:endParaRPr lang="nl-NL" dirty="0">
              <a:solidFill>
                <a:schemeClr val="bg1"/>
              </a:solidFill>
            </a:endParaRPr>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9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lumMod val="20000"/>
                    <a:lumOff val="80000"/>
                  </a:schemeClr>
                </a:solidFill>
              </a:rPr>
              <a:t>Wanneer onderneem je welke actie ?</a:t>
            </a:r>
            <a:endParaRPr lang="nl-NL" b="1" dirty="0">
              <a:solidFill>
                <a:schemeClr val="accent2">
                  <a:lumMod val="20000"/>
                  <a:lumOff val="80000"/>
                </a:schemeClr>
              </a:solidFill>
            </a:endParaRPr>
          </a:p>
        </p:txBody>
      </p:sp>
      <p:sp>
        <p:nvSpPr>
          <p:cNvPr id="3" name="Tijdelijke aanduiding voor inhoud 2"/>
          <p:cNvSpPr>
            <a:spLocks noGrp="1"/>
          </p:cNvSpPr>
          <p:nvPr>
            <p:ph idx="1"/>
          </p:nvPr>
        </p:nvSpPr>
        <p:spPr/>
        <p:txBody>
          <a:bodyPr/>
          <a:lstStyle/>
          <a:p>
            <a:r>
              <a:rPr lang="nl-NL" sz="3200" dirty="0" smtClean="0">
                <a:solidFill>
                  <a:schemeClr val="bg1"/>
                </a:solidFill>
              </a:rPr>
              <a:t>Vergaren van informatie</a:t>
            </a:r>
          </a:p>
          <a:p>
            <a:r>
              <a:rPr lang="nl-NL" sz="3200" dirty="0" smtClean="0">
                <a:solidFill>
                  <a:schemeClr val="bg1"/>
                </a:solidFill>
              </a:rPr>
              <a:t>Team bespreken </a:t>
            </a:r>
            <a:r>
              <a:rPr lang="nl-NL" sz="3200" dirty="0">
                <a:solidFill>
                  <a:schemeClr val="bg1"/>
                </a:solidFill>
              </a:rPr>
              <a:t>(</a:t>
            </a:r>
            <a:r>
              <a:rPr lang="nl-NL" sz="3200" dirty="0" smtClean="0">
                <a:solidFill>
                  <a:schemeClr val="bg1"/>
                </a:solidFill>
              </a:rPr>
              <a:t> plan maken / bijstellen )</a:t>
            </a:r>
          </a:p>
          <a:p>
            <a:r>
              <a:rPr lang="nl-NL" sz="3200" dirty="0" smtClean="0">
                <a:solidFill>
                  <a:schemeClr val="bg1"/>
                </a:solidFill>
              </a:rPr>
              <a:t>Anderen ( behandelaar ) betrekken ( bij bezoek )</a:t>
            </a:r>
          </a:p>
          <a:p>
            <a:r>
              <a:rPr lang="nl-NL" sz="3200" dirty="0" smtClean="0">
                <a:solidFill>
                  <a:schemeClr val="bg1"/>
                </a:solidFill>
              </a:rPr>
              <a:t>Beoordeling in veilige omgeving, waar ?</a:t>
            </a:r>
          </a:p>
          <a:p>
            <a:r>
              <a:rPr lang="nl-NL" sz="3200" dirty="0" smtClean="0">
                <a:solidFill>
                  <a:schemeClr val="bg1"/>
                </a:solidFill>
              </a:rPr>
              <a:t>Politieassistentie</a:t>
            </a:r>
          </a:p>
          <a:p>
            <a:endParaRPr lang="nl-NL" dirty="0" smtClean="0"/>
          </a:p>
          <a:p>
            <a:endParaRPr lang="nl-NL" dirty="0"/>
          </a:p>
        </p:txBody>
      </p:sp>
      <p:sp>
        <p:nvSpPr>
          <p:cNvPr id="4" name="Tijdelijke aanduiding voor datum 3"/>
          <p:cNvSpPr>
            <a:spLocks noGrp="1"/>
          </p:cNvSpPr>
          <p:nvPr>
            <p:ph type="dt" sz="half" idx="10"/>
          </p:nvPr>
        </p:nvSpPr>
        <p:spPr/>
        <p:txBody>
          <a:bodyPr/>
          <a:lstStyle/>
          <a:p>
            <a:r>
              <a:rPr lang="nl-NL" smtClean="0"/>
              <a:t>30/11/2016</a:t>
            </a:r>
            <a:endParaRPr lang="en-US" dirty="0"/>
          </a:p>
        </p:txBody>
      </p:sp>
      <p:sp>
        <p:nvSpPr>
          <p:cNvPr id="5" name="Tijdelijke aanduiding voor voettekst 4"/>
          <p:cNvSpPr>
            <a:spLocks noGrp="1"/>
          </p:cNvSpPr>
          <p:nvPr>
            <p:ph type="ftr" sz="quarter" idx="11"/>
          </p:nvPr>
        </p:nvSpPr>
        <p:spPr/>
        <p:txBody>
          <a:bodyPr/>
          <a:lstStyle/>
          <a:p>
            <a:r>
              <a:rPr lang="en-US" smtClean="0"/>
              <a:t>Werksymposium IHT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592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TotalTime>
  <Words>599</Words>
  <Application>Microsoft Macintosh PowerPoint</Application>
  <PresentationFormat>Aangepast</PresentationFormat>
  <Paragraphs>114</Paragraphs>
  <Slides>18</Slides>
  <Notes>1</Notes>
  <HiddenSlides>0</HiddenSlides>
  <MMClips>1</MMClips>
  <ScaleCrop>false</ScaleCrop>
  <HeadingPairs>
    <vt:vector size="4" baseType="variant">
      <vt:variant>
        <vt:lpstr>Ontwerpsjabloon</vt:lpstr>
      </vt:variant>
      <vt:variant>
        <vt:i4>1</vt:i4>
      </vt:variant>
      <vt:variant>
        <vt:lpstr>Diatitels</vt:lpstr>
      </vt:variant>
      <vt:variant>
        <vt:i4>18</vt:i4>
      </vt:variant>
    </vt:vector>
  </HeadingPairs>
  <TitlesOfParts>
    <vt:vector size="19" baseType="lpstr">
      <vt:lpstr>Kantoorthema</vt:lpstr>
      <vt:lpstr>IHT en Agressie </vt:lpstr>
      <vt:lpstr>Even voorstellen…..</vt:lpstr>
      <vt:lpstr>Workshop               “samen aan de slag”</vt:lpstr>
      <vt:lpstr>Prevalentie:  Agressie in de ambulante GGZ</vt:lpstr>
      <vt:lpstr>Aanjaagteam  /  Schakelteam</vt:lpstr>
      <vt:lpstr>Momenten van taxatie ?</vt:lpstr>
      <vt:lpstr>Risicotaxatie instrumenten in de acute dienst ?</vt:lpstr>
      <vt:lpstr>Voorspellers van Agressie/ Risicotaxatie</vt:lpstr>
      <vt:lpstr>Wanneer onderneem je welke actie ?</vt:lpstr>
      <vt:lpstr>Convenant tussen GGZ Nederland en Politie</vt:lpstr>
      <vt:lpstr>Regionale uitwerking convenant op gebied van:</vt:lpstr>
      <vt:lpstr>Dia 12</vt:lpstr>
      <vt:lpstr>Convenant  -  Agressie m.b.t. bereikbaarheid / beschikbaarheid van Politie </vt:lpstr>
      <vt:lpstr>Is politie snel bereikbaar en beschikbaar voor jou bij agressie ?</vt:lpstr>
      <vt:lpstr>Zijn wij snel bereikbaar en beschikbaar voor politie bij verwardheid en agressie ?</vt:lpstr>
      <vt:lpstr>Beoordelingslocatie. Wat heeft de voorkeur ?  </vt:lpstr>
      <vt:lpstr>Welke tips wilt u collega's nog meegeven alvorens deze trein haar eindbestemming heeft bereikt  ?</vt:lpstr>
      <vt:lpstr>Dia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IHT en Agressie</dc:title>
  <dc:creator>Luka van den Herik</dc:creator>
  <cp:lastModifiedBy>Karin Bonouvrie</cp:lastModifiedBy>
  <cp:revision>42</cp:revision>
  <dcterms:created xsi:type="dcterms:W3CDTF">2016-12-05T16:59:25Z</dcterms:created>
  <dcterms:modified xsi:type="dcterms:W3CDTF">2016-12-05T17:00:27Z</dcterms:modified>
</cp:coreProperties>
</file>