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000" autoAdjust="0"/>
    <p:restoredTop sz="94660"/>
  </p:normalViewPr>
  <p:slideViewPr>
    <p:cSldViewPr snapToGrid="0">
      <p:cViewPr varScale="1">
        <p:scale>
          <a:sx n="143" d="100"/>
          <a:sy n="143" d="100"/>
        </p:scale>
        <p:origin x="-128" y="-5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smtClean="0"/>
              <a:t>Klik om de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3" name="Date Placeholder 2"/>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3" name="Date Placeholder 2"/>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smtClean="0"/>
              <a:t>Klik om de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smtClean="0"/>
              <a:t>Klik om de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smtClean="0"/>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smtClean="0"/>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smtClean="0"/>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dirty="0"/>
              <a:pPr/>
              <a:t>03-12-2016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03-12-2016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1751012" y="-154546"/>
            <a:ext cx="8689976" cy="3219717"/>
          </a:xfrm>
        </p:spPr>
        <p:txBody>
          <a:bodyPr>
            <a:normAutofit fontScale="90000"/>
          </a:bodyPr>
          <a:lstStyle/>
          <a:p>
            <a:r>
              <a:rPr lang="nl-NL" cap="none" dirty="0" smtClean="0">
                <a:latin typeface="Arial" panose="020B0604020202020204" pitchFamily="34" charset="0"/>
                <a:cs typeface="Arial" panose="020B0604020202020204" pitchFamily="34" charset="0"/>
              </a:rPr>
              <a:t/>
            </a:r>
            <a:br>
              <a:rPr lang="nl-NL" cap="none" dirty="0" smtClean="0">
                <a:latin typeface="Arial" panose="020B0604020202020204" pitchFamily="34" charset="0"/>
                <a:cs typeface="Arial" panose="020B0604020202020204" pitchFamily="34" charset="0"/>
              </a:rPr>
            </a:br>
            <a:r>
              <a:rPr lang="nl-NL" cap="none" dirty="0">
                <a:latin typeface="Arial" panose="020B0604020202020204" pitchFamily="34" charset="0"/>
                <a:cs typeface="Arial" panose="020B0604020202020204" pitchFamily="34" charset="0"/>
              </a:rPr>
              <a:t/>
            </a:r>
            <a:br>
              <a:rPr lang="nl-NL" cap="none" dirty="0">
                <a:latin typeface="Arial" panose="020B0604020202020204" pitchFamily="34" charset="0"/>
                <a:cs typeface="Arial" panose="020B0604020202020204" pitchFamily="34" charset="0"/>
              </a:rPr>
            </a:br>
            <a:r>
              <a:rPr lang="nl-NL" cap="none" dirty="0" smtClean="0">
                <a:latin typeface="Arial" panose="020B0604020202020204" pitchFamily="34" charset="0"/>
                <a:cs typeface="Arial" panose="020B0604020202020204" pitchFamily="34" charset="0"/>
              </a:rPr>
              <a:t>  Welkom </a:t>
            </a:r>
            <a:br>
              <a:rPr lang="nl-NL" cap="none" dirty="0" smtClean="0">
                <a:latin typeface="Arial" panose="020B0604020202020204" pitchFamily="34" charset="0"/>
                <a:cs typeface="Arial" panose="020B0604020202020204" pitchFamily="34" charset="0"/>
              </a:rPr>
            </a:br>
            <a:r>
              <a:rPr lang="nl-NL" cap="none" dirty="0" smtClean="0">
                <a:latin typeface="Arial" panose="020B0604020202020204" pitchFamily="34" charset="0"/>
                <a:cs typeface="Arial" panose="020B0604020202020204" pitchFamily="34" charset="0"/>
              </a:rPr>
              <a:t/>
            </a:r>
            <a:br>
              <a:rPr lang="nl-NL" cap="none" dirty="0" smtClean="0">
                <a:latin typeface="Arial" panose="020B0604020202020204" pitchFamily="34" charset="0"/>
                <a:cs typeface="Arial" panose="020B0604020202020204" pitchFamily="34" charset="0"/>
              </a:rPr>
            </a:br>
            <a:r>
              <a:rPr lang="nl-NL" cap="none" dirty="0" smtClean="0">
                <a:latin typeface="Arial" panose="020B0604020202020204" pitchFamily="34" charset="0"/>
                <a:cs typeface="Arial" panose="020B0604020202020204" pitchFamily="34" charset="0"/>
              </a:rPr>
              <a:t>Workshop Ervaringsdeskundigheid   </a:t>
            </a:r>
            <a:br>
              <a:rPr lang="nl-NL" cap="none" dirty="0" smtClean="0">
                <a:latin typeface="Arial" panose="020B0604020202020204" pitchFamily="34" charset="0"/>
                <a:cs typeface="Arial" panose="020B0604020202020204" pitchFamily="34" charset="0"/>
              </a:rPr>
            </a:br>
            <a:r>
              <a:rPr lang="nl-NL" cap="none" dirty="0">
                <a:latin typeface="Arial" panose="020B0604020202020204" pitchFamily="34" charset="0"/>
                <a:cs typeface="Arial" panose="020B0604020202020204" pitchFamily="34" charset="0"/>
              </a:rPr>
              <a:t/>
            </a:r>
            <a:br>
              <a:rPr lang="nl-NL" cap="none" dirty="0">
                <a:latin typeface="Arial" panose="020B0604020202020204" pitchFamily="34" charset="0"/>
                <a:cs typeface="Arial" panose="020B0604020202020204" pitchFamily="34" charset="0"/>
              </a:rPr>
            </a:br>
            <a:r>
              <a:rPr lang="nl-NL" cap="none" dirty="0" smtClean="0">
                <a:latin typeface="Arial" panose="020B0604020202020204" pitchFamily="34" charset="0"/>
                <a:cs typeface="Arial" panose="020B0604020202020204" pitchFamily="34" charset="0"/>
              </a:rPr>
              <a:t>Werken binnen het I.H.T.</a:t>
            </a:r>
            <a:endParaRPr lang="nl-NL" cap="none" dirty="0">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1751012" y="3065172"/>
            <a:ext cx="8689976" cy="2192627"/>
          </a:xfrm>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1832" y="3387142"/>
            <a:ext cx="10628849" cy="286999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300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cap="none" dirty="0" smtClean="0">
                <a:latin typeface="Arial" panose="020B0604020202020204" pitchFamily="34" charset="0"/>
                <a:cs typeface="Arial" panose="020B0604020202020204" pitchFamily="34" charset="0"/>
              </a:rPr>
              <a:t>Wat gaan we doen</a:t>
            </a:r>
            <a:endParaRPr lang="nl-NL" sz="4400" cap="none"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sz="quarter" idx="13"/>
          </p:nvPr>
        </p:nvSpPr>
        <p:spPr/>
        <p:txBody>
          <a:bodyPr>
            <a:noAutofit/>
          </a:bodyPr>
          <a:lstStyle/>
          <a:p>
            <a:r>
              <a:rPr lang="nl-NL" sz="3200" cap="none" dirty="0" smtClean="0">
                <a:latin typeface="Arial" panose="020B0604020202020204" pitchFamily="34" charset="0"/>
                <a:cs typeface="Arial" panose="020B0604020202020204" pitchFamily="34" charset="0"/>
              </a:rPr>
              <a:t>Even voorstellen</a:t>
            </a:r>
          </a:p>
          <a:p>
            <a:r>
              <a:rPr lang="nl-NL" sz="3200" cap="none" dirty="0">
                <a:latin typeface="Arial" panose="020B0604020202020204" pitchFamily="34" charset="0"/>
                <a:cs typeface="Arial" panose="020B0604020202020204" pitchFamily="34" charset="0"/>
              </a:rPr>
              <a:t>Onze </a:t>
            </a:r>
            <a:r>
              <a:rPr lang="nl-NL" sz="3200" cap="none" dirty="0" smtClean="0">
                <a:latin typeface="Arial" panose="020B0604020202020204" pitchFamily="34" charset="0"/>
                <a:cs typeface="Arial" panose="020B0604020202020204" pitchFamily="34" charset="0"/>
              </a:rPr>
              <a:t>visie (Ervaringsdeskundigheid)</a:t>
            </a:r>
            <a:endParaRPr lang="nl-NL" sz="3200" cap="none" dirty="0">
              <a:latin typeface="Arial" panose="020B0604020202020204" pitchFamily="34" charset="0"/>
              <a:cs typeface="Arial" panose="020B0604020202020204" pitchFamily="34" charset="0"/>
            </a:endParaRPr>
          </a:p>
          <a:p>
            <a:r>
              <a:rPr lang="nl-NL" sz="3200" cap="none" dirty="0" smtClean="0">
                <a:latin typeface="Arial" panose="020B0604020202020204" pitchFamily="34" charset="0"/>
                <a:cs typeface="Arial" panose="020B0604020202020204" pitchFamily="34" charset="0"/>
              </a:rPr>
              <a:t>Stellingen/debatteren</a:t>
            </a:r>
          </a:p>
          <a:p>
            <a:r>
              <a:rPr lang="nl-NL" sz="3200" cap="none" dirty="0" smtClean="0">
                <a:latin typeface="Arial" panose="020B0604020202020204" pitchFamily="34" charset="0"/>
                <a:cs typeface="Arial" panose="020B0604020202020204" pitchFamily="34" charset="0"/>
              </a:rPr>
              <a:t>Vragen</a:t>
            </a:r>
          </a:p>
          <a:p>
            <a:r>
              <a:rPr lang="nl-NL" sz="3200" cap="none" dirty="0" smtClean="0">
                <a:latin typeface="Arial" panose="020B0604020202020204" pitchFamily="34" charset="0"/>
                <a:cs typeface="Arial" panose="020B0604020202020204" pitchFamily="34" charset="0"/>
              </a:rPr>
              <a:t>Suggesties/feedback</a:t>
            </a:r>
            <a:endParaRPr lang="nl-NL" sz="32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0860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cap="none" dirty="0" smtClean="0">
                <a:latin typeface="Arial" panose="020B0604020202020204" pitchFamily="34" charset="0"/>
                <a:cs typeface="Arial" panose="020B0604020202020204" pitchFamily="34" charset="0"/>
              </a:rPr>
              <a:t>Wat is ervaringsdeskundigheid</a:t>
            </a:r>
            <a:endParaRPr lang="nl-NL" sz="4400" cap="none"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sz="quarter" idx="13"/>
          </p:nvPr>
        </p:nvSpPr>
        <p:spPr/>
        <p:txBody>
          <a:bodyPr>
            <a:noAutofit/>
          </a:bodyPr>
          <a:lstStyle/>
          <a:p>
            <a:r>
              <a:rPr lang="nl-NL" sz="2400" cap="none" dirty="0">
                <a:latin typeface="Arial" panose="020B0604020202020204" pitchFamily="34" charset="0"/>
                <a:cs typeface="Arial" panose="020B0604020202020204" pitchFamily="34" charset="0"/>
              </a:rPr>
              <a:t>Ervaringsdeskundigheid is het vermogen om op grond van eigen </a:t>
            </a:r>
            <a:r>
              <a:rPr lang="nl-NL" sz="2400" cap="none" dirty="0" smtClean="0">
                <a:latin typeface="Arial" panose="020B0604020202020204" pitchFamily="34" charset="0"/>
                <a:cs typeface="Arial" panose="020B0604020202020204" pitchFamily="34" charset="0"/>
              </a:rPr>
              <a:t>herstel-ervaring </a:t>
            </a:r>
            <a:r>
              <a:rPr lang="nl-NL" sz="2400" cap="none" dirty="0">
                <a:latin typeface="Arial" panose="020B0604020202020204" pitchFamily="34" charset="0"/>
                <a:cs typeface="Arial" panose="020B0604020202020204" pitchFamily="34" charset="0"/>
              </a:rPr>
              <a:t>voor anderen ruimte te maken voor herstel. De kennis die door reflectie op de eigen ervaringen en ervaringen van deelgenoten is vergaard, aangevuld met kennis uit andere bronnen, wordt op een professionele manier ingezet ten behoeve van </a:t>
            </a:r>
            <a:r>
              <a:rPr lang="nl-NL" sz="2400" cap="none" dirty="0" smtClean="0">
                <a:latin typeface="Arial" panose="020B0604020202020204" pitchFamily="34" charset="0"/>
                <a:cs typeface="Arial" panose="020B0604020202020204" pitchFamily="34" charset="0"/>
              </a:rPr>
              <a:t>anderen. </a:t>
            </a:r>
          </a:p>
          <a:p>
            <a:endParaRPr lang="nl-NL" sz="2400" cap="none" dirty="0">
              <a:latin typeface="Arial" panose="020B0604020202020204" pitchFamily="34" charset="0"/>
              <a:cs typeface="Arial" panose="020B0604020202020204" pitchFamily="34" charset="0"/>
            </a:endParaRPr>
          </a:p>
          <a:p>
            <a:r>
              <a:rPr lang="nl-NL" sz="2400" cap="none" dirty="0" smtClean="0">
                <a:latin typeface="Arial" panose="020B0604020202020204" pitchFamily="34" charset="0"/>
                <a:cs typeface="Arial" panose="020B0604020202020204" pitchFamily="34" charset="0"/>
              </a:rPr>
              <a:t>de </a:t>
            </a:r>
            <a:r>
              <a:rPr lang="nl-NL" sz="2400" cap="none" dirty="0">
                <a:latin typeface="Arial" panose="020B0604020202020204" pitchFamily="34" charset="0"/>
                <a:cs typeface="Arial" panose="020B0604020202020204" pitchFamily="34" charset="0"/>
              </a:rPr>
              <a:t>eigen ervaringen met stigmatisering en empowerment in te zetten om een </a:t>
            </a:r>
            <a:r>
              <a:rPr lang="nl-NL" sz="2400" cap="none" dirty="0" smtClean="0">
                <a:latin typeface="Arial" panose="020B0604020202020204" pitchFamily="34" charset="0"/>
                <a:cs typeface="Arial" panose="020B0604020202020204" pitchFamily="34" charset="0"/>
              </a:rPr>
              <a:t>herstel ondersteunende </a:t>
            </a:r>
            <a:r>
              <a:rPr lang="nl-NL" sz="2400" cap="none" dirty="0">
                <a:latin typeface="Arial" panose="020B0604020202020204" pitchFamily="34" charset="0"/>
                <a:cs typeface="Arial" panose="020B0604020202020204" pitchFamily="34" charset="0"/>
              </a:rPr>
              <a:t>(maatschappelijke) omgeving en </a:t>
            </a:r>
            <a:r>
              <a:rPr lang="nl-NL" sz="2400" cap="none" dirty="0" smtClean="0">
                <a:latin typeface="Arial" panose="020B0604020202020204" pitchFamily="34" charset="0"/>
                <a:cs typeface="Arial" panose="020B0604020202020204" pitchFamily="34" charset="0"/>
              </a:rPr>
              <a:t>herstel ondersteunende </a:t>
            </a:r>
            <a:r>
              <a:rPr lang="nl-NL" sz="2400" cap="none" dirty="0">
                <a:latin typeface="Arial" panose="020B0604020202020204" pitchFamily="34" charset="0"/>
                <a:cs typeface="Arial" panose="020B0604020202020204" pitchFamily="34" charset="0"/>
              </a:rPr>
              <a:t>zorg te bevorderen.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1646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cap="none" dirty="0" smtClean="0"/>
              <a:t>Onze visie</a:t>
            </a:r>
            <a:endParaRPr lang="nl-NL" sz="4400" cap="none" dirty="0"/>
          </a:p>
        </p:txBody>
      </p:sp>
      <p:sp>
        <p:nvSpPr>
          <p:cNvPr id="3" name="Tijdelijke aanduiding voor inhoud 2"/>
          <p:cNvSpPr>
            <a:spLocks noGrp="1"/>
          </p:cNvSpPr>
          <p:nvPr>
            <p:ph sz="quarter" idx="13"/>
          </p:nvPr>
        </p:nvSpPr>
        <p:spPr/>
        <p:txBody>
          <a:bodyPr>
            <a:noAutofit/>
          </a:bodyPr>
          <a:lstStyle/>
          <a:p>
            <a:r>
              <a:rPr lang="nl-NL" sz="2400" cap="none" dirty="0" smtClean="0">
                <a:latin typeface="Arial" panose="020B0604020202020204" pitchFamily="34" charset="0"/>
                <a:cs typeface="Arial" panose="020B0604020202020204" pitchFamily="34" charset="0"/>
              </a:rPr>
              <a:t>Hoop</a:t>
            </a:r>
          </a:p>
          <a:p>
            <a:r>
              <a:rPr lang="nl-NL" sz="2400" cap="none" dirty="0" smtClean="0">
                <a:latin typeface="Arial" panose="020B0604020202020204" pitchFamily="34" charset="0"/>
                <a:cs typeface="Arial" panose="020B0604020202020204" pitchFamily="34" charset="0"/>
              </a:rPr>
              <a:t>Geloof                                                                             </a:t>
            </a:r>
          </a:p>
          <a:p>
            <a:r>
              <a:rPr lang="nl-NL" sz="2400" cap="none" dirty="0" smtClean="0">
                <a:latin typeface="Arial" panose="020B0604020202020204" pitchFamily="34" charset="0"/>
                <a:cs typeface="Arial" panose="020B0604020202020204" pitchFamily="34" charset="0"/>
              </a:rPr>
              <a:t>Eigen regie</a:t>
            </a:r>
          </a:p>
          <a:p>
            <a:r>
              <a:rPr lang="nl-NL" sz="2400" cap="none" dirty="0" smtClean="0">
                <a:latin typeface="Arial" panose="020B0604020202020204" pitchFamily="34" charset="0"/>
                <a:cs typeface="Arial" panose="020B0604020202020204" pitchFamily="34" charset="0"/>
              </a:rPr>
              <a:t>Gelijkwaardigheid</a:t>
            </a:r>
          </a:p>
          <a:p>
            <a:r>
              <a:rPr lang="nl-NL" sz="2400" cap="none" dirty="0" smtClean="0">
                <a:latin typeface="Arial" panose="020B0604020202020204" pitchFamily="34" charset="0"/>
                <a:cs typeface="Arial" panose="020B0604020202020204" pitchFamily="34" charset="0"/>
              </a:rPr>
              <a:t>Echtheid</a:t>
            </a:r>
          </a:p>
          <a:p>
            <a:r>
              <a:rPr lang="nl-NL" sz="2400" cap="none" dirty="0" smtClean="0">
                <a:latin typeface="Arial" panose="020B0604020202020204" pitchFamily="34" charset="0"/>
                <a:cs typeface="Arial" panose="020B0604020202020204" pitchFamily="34" charset="0"/>
              </a:rPr>
              <a:t>Samen sterk zonder stigma</a:t>
            </a:r>
          </a:p>
          <a:p>
            <a:r>
              <a:rPr lang="nl-NL" sz="2400" cap="none" dirty="0" smtClean="0">
                <a:latin typeface="Arial" panose="020B0604020202020204" pitchFamily="34" charset="0"/>
                <a:cs typeface="Arial" panose="020B0604020202020204" pitchFamily="34" charset="0"/>
              </a:rPr>
              <a:t>Herstel is mogelijk!</a:t>
            </a:r>
            <a:endParaRPr lang="nl-NL" sz="2400" cap="none"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60812" y="1797050"/>
            <a:ext cx="8029575" cy="30099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8298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cap="none" dirty="0" smtClean="0"/>
              <a:t>Werken binnen het IHT als ED</a:t>
            </a:r>
            <a:endParaRPr lang="nl-NL" cap="none" dirty="0"/>
          </a:p>
        </p:txBody>
      </p:sp>
      <p:sp>
        <p:nvSpPr>
          <p:cNvPr id="3" name="Tijdelijke aanduiding voor inhoud 2"/>
          <p:cNvSpPr>
            <a:spLocks noGrp="1"/>
          </p:cNvSpPr>
          <p:nvPr>
            <p:ph sz="quarter" idx="13"/>
          </p:nvPr>
        </p:nvSpPr>
        <p:spPr>
          <a:xfrm>
            <a:off x="913774" y="1917700"/>
            <a:ext cx="10363826" cy="4432300"/>
          </a:xfrm>
        </p:spPr>
        <p:txBody>
          <a:bodyPr>
            <a:noAutofit/>
          </a:bodyPr>
          <a:lstStyle/>
          <a:p>
            <a:r>
              <a:rPr lang="nl-NL" sz="2400" cap="none" dirty="0" smtClean="0">
                <a:latin typeface="Arial" panose="020B0604020202020204" pitchFamily="34" charset="0"/>
                <a:cs typeface="Arial" panose="020B0604020202020204" pitchFamily="34" charset="0"/>
              </a:rPr>
              <a:t>In deeltijd vooral de hoop en geloof elementen waardevol in crisis soms net dat extra stukje nabijheid gegund</a:t>
            </a:r>
          </a:p>
          <a:p>
            <a:r>
              <a:rPr lang="nl-NL" sz="2400" cap="none" dirty="0" smtClean="0">
                <a:latin typeface="Arial" panose="020B0604020202020204" pitchFamily="34" charset="0"/>
                <a:cs typeface="Arial" panose="020B0604020202020204" pitchFamily="34" charset="0"/>
              </a:rPr>
              <a:t>Als ED ook veelal bekend met crisis in eigen gezin, wat goed ingezet kan worden naar naastbetrokkenen en familie.</a:t>
            </a:r>
          </a:p>
          <a:p>
            <a:r>
              <a:rPr lang="nl-NL" sz="2400" cap="none" dirty="0" smtClean="0">
                <a:latin typeface="Arial" panose="020B0604020202020204" pitchFamily="34" charset="0"/>
                <a:cs typeface="Arial" panose="020B0604020202020204" pitchFamily="34" charset="0"/>
              </a:rPr>
              <a:t>Een ED benoemt makkelijker de maatschappelijke rollen en mogelijkheden binnen de weg naar herstel vanuit eigen ervaring</a:t>
            </a:r>
          </a:p>
          <a:p>
            <a:r>
              <a:rPr lang="nl-NL" sz="2400" cap="none" dirty="0" smtClean="0">
                <a:latin typeface="Arial" panose="020B0604020202020204" pitchFamily="34" charset="0"/>
                <a:cs typeface="Arial" panose="020B0604020202020204" pitchFamily="34" charset="0"/>
              </a:rPr>
              <a:t>Een ED kijkt eerder voorbij het symptoom, ziet de vooral de mens</a:t>
            </a:r>
          </a:p>
          <a:p>
            <a:r>
              <a:rPr lang="nl-NL" sz="2400" cap="none" dirty="0" smtClean="0">
                <a:latin typeface="Arial" panose="020B0604020202020204" pitchFamily="34" charset="0"/>
                <a:cs typeface="Arial" panose="020B0604020202020204" pitchFamily="34" charset="0"/>
              </a:rPr>
              <a:t>Een ED kan voelen wat de cliënt voelt en maakt vanuit die verbinding een ander contact. </a:t>
            </a:r>
            <a:endParaRPr lang="nl-NL"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146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600" cap="none" dirty="0">
                <a:latin typeface="Arial" panose="020B0604020202020204" pitchFamily="34" charset="0"/>
                <a:cs typeface="Arial" panose="020B0604020202020204" pitchFamily="34" charset="0"/>
              </a:rPr>
              <a:t>S</a:t>
            </a:r>
            <a:r>
              <a:rPr lang="nl-NL" sz="6600" cap="none" dirty="0" smtClean="0">
                <a:latin typeface="Arial" panose="020B0604020202020204" pitchFamily="34" charset="0"/>
                <a:cs typeface="Arial" panose="020B0604020202020204" pitchFamily="34" charset="0"/>
              </a:rPr>
              <a:t>tellingen</a:t>
            </a:r>
            <a:endParaRPr lang="nl-NL" sz="6600" cap="none"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sz="quarter" idx="13"/>
          </p:nvPr>
        </p:nvSpPr>
        <p:spPr/>
        <p:txBody>
          <a:bodyPr/>
          <a:lstStyle/>
          <a:p>
            <a:r>
              <a:rPr lang="nl-NL" sz="2400" cap="none" dirty="0" smtClean="0">
                <a:latin typeface="Arial" panose="020B0604020202020204" pitchFamily="34" charset="0"/>
                <a:cs typeface="Arial" panose="020B0604020202020204" pitchFamily="34" charset="0"/>
              </a:rPr>
              <a:t>Een Ervaringsdeskundige is geen professional</a:t>
            </a:r>
          </a:p>
          <a:p>
            <a:r>
              <a:rPr lang="nl-NL" sz="2400" cap="none" dirty="0" smtClean="0">
                <a:latin typeface="Arial" panose="020B0604020202020204" pitchFamily="34" charset="0"/>
                <a:cs typeface="Arial" panose="020B0604020202020204" pitchFamily="34" charset="0"/>
              </a:rPr>
              <a:t>Een ervaringsdeskundige praat over eigen herstel</a:t>
            </a:r>
          </a:p>
          <a:p>
            <a:r>
              <a:rPr lang="nl-NL" sz="2400" cap="none" dirty="0" smtClean="0">
                <a:latin typeface="Arial" panose="020B0604020202020204" pitchFamily="34" charset="0"/>
                <a:cs typeface="Arial" panose="020B0604020202020204" pitchFamily="34" charset="0"/>
              </a:rPr>
              <a:t>Een ervaringsdeskundige is er alleen voor de cliënt</a:t>
            </a:r>
          </a:p>
          <a:p>
            <a:r>
              <a:rPr lang="nl-NL" sz="2400" cap="none" dirty="0" smtClean="0">
                <a:latin typeface="Arial" panose="020B0604020202020204" pitchFamily="34" charset="0"/>
                <a:cs typeface="Arial" panose="020B0604020202020204" pitchFamily="34" charset="0"/>
              </a:rPr>
              <a:t>Een ervaringsdeskundige is snel ziek </a:t>
            </a:r>
          </a:p>
          <a:p>
            <a:r>
              <a:rPr lang="nl-NL" sz="2400" cap="none" dirty="0" smtClean="0">
                <a:latin typeface="Arial" panose="020B0604020202020204" pitchFamily="34" charset="0"/>
                <a:cs typeface="Arial" panose="020B0604020202020204" pitchFamily="34" charset="0"/>
              </a:rPr>
              <a:t>Een ervaringsdeskundige is een bondgenoot</a:t>
            </a:r>
          </a:p>
          <a:p>
            <a:r>
              <a:rPr lang="nl-NL" sz="2400" cap="none" dirty="0" smtClean="0">
                <a:latin typeface="Arial" panose="020B0604020202020204" pitchFamily="34" charset="0"/>
                <a:cs typeface="Arial" panose="020B0604020202020204" pitchFamily="34" charset="0"/>
              </a:rPr>
              <a:t>Een ervaringsdeskundige kan geen familie ondersteunen</a:t>
            </a:r>
          </a:p>
          <a:p>
            <a:endParaRPr lang="nl-NL" dirty="0"/>
          </a:p>
          <a:p>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7365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5400" cap="none" dirty="0" smtClean="0">
                <a:latin typeface="Arial" panose="020B0604020202020204" pitchFamily="34" charset="0"/>
                <a:cs typeface="Arial" panose="020B0604020202020204" pitchFamily="34" charset="0"/>
              </a:rPr>
              <a:t>Vragen??</a:t>
            </a:r>
            <a:endParaRPr lang="nl-NL" sz="5400" cap="none" dirty="0">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58712" y="3115013"/>
            <a:ext cx="2074576" cy="192813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995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cap="none" dirty="0" smtClean="0">
                <a:latin typeface="Arial" panose="020B0604020202020204" pitchFamily="34" charset="0"/>
                <a:cs typeface="Arial" panose="020B0604020202020204" pitchFamily="34" charset="0"/>
              </a:rPr>
              <a:t>Suggesties en feedback</a:t>
            </a:r>
            <a:endParaRPr lang="nl-NL" sz="4800" cap="none" dirty="0">
              <a:latin typeface="Arial" panose="020B0604020202020204" pitchFamily="34" charset="0"/>
              <a:cs typeface="Arial" panose="020B0604020202020204" pitchFamily="34" charset="0"/>
            </a:endParaRPr>
          </a:p>
        </p:txBody>
      </p:sp>
      <p:pic>
        <p:nvPicPr>
          <p:cNvPr id="7" name="Tijdelijke aanduiding voor inhoud 6"/>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17056" y="3354418"/>
            <a:ext cx="1357887" cy="1449327"/>
          </a:xfrm>
        </p:spPr>
      </p:pic>
      <p:pic>
        <p:nvPicPr>
          <p:cNvPr id="8" name="Afbeelding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33244" y="2042160"/>
            <a:ext cx="7525512" cy="27736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5553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cap="none" dirty="0" smtClean="0">
                <a:latin typeface="Arial" panose="020B0604020202020204" pitchFamily="34" charset="0"/>
                <a:cs typeface="Arial" panose="020B0604020202020204" pitchFamily="34" charset="0"/>
              </a:rPr>
              <a:t>Bedankt voor uw aandacht!</a:t>
            </a:r>
            <a:endParaRPr lang="nl-NL" sz="4800" cap="none" dirty="0">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23670" y="2366963"/>
            <a:ext cx="2935060" cy="342423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2633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uppel">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TM04033925[[fn=Druppel]]</Template>
  <TotalTime>99</TotalTime>
  <Words>270</Words>
  <Application>Microsoft Macintosh PowerPoint</Application>
  <PresentationFormat>Aangepast</PresentationFormat>
  <Paragraphs>35</Paragraphs>
  <Slides>9</Slides>
  <Notes>0</Notes>
  <HiddenSlides>0</HiddenSlides>
  <MMClips>0</MMClips>
  <ScaleCrop>false</ScaleCrop>
  <HeadingPairs>
    <vt:vector size="4" baseType="variant">
      <vt:variant>
        <vt:lpstr>Ontwerpsjabloon</vt:lpstr>
      </vt:variant>
      <vt:variant>
        <vt:i4>1</vt:i4>
      </vt:variant>
      <vt:variant>
        <vt:lpstr>Diatitels</vt:lpstr>
      </vt:variant>
      <vt:variant>
        <vt:i4>9</vt:i4>
      </vt:variant>
    </vt:vector>
  </HeadingPairs>
  <TitlesOfParts>
    <vt:vector size="10" baseType="lpstr">
      <vt:lpstr>Druppel</vt:lpstr>
      <vt:lpstr>    Welkom   Workshop Ervaringsdeskundigheid     Werken binnen het I.H.T.</vt:lpstr>
      <vt:lpstr>Wat gaan we doen</vt:lpstr>
      <vt:lpstr>Wat is ervaringsdeskundigheid</vt:lpstr>
      <vt:lpstr>Onze visie</vt:lpstr>
      <vt:lpstr>Werken binnen het IHT als ED</vt:lpstr>
      <vt:lpstr>Stellingen</vt:lpstr>
      <vt:lpstr>Vragen??</vt:lpstr>
      <vt:lpstr>Suggesties en feedback</vt:lpstr>
      <vt:lpstr>Bedankt voor uw aandacht!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Miriam</dc:creator>
  <cp:lastModifiedBy>Karin Bonouvrie</cp:lastModifiedBy>
  <cp:revision>13</cp:revision>
  <dcterms:created xsi:type="dcterms:W3CDTF">2016-12-03T14:03:33Z</dcterms:created>
  <dcterms:modified xsi:type="dcterms:W3CDTF">2016-12-03T14:04:44Z</dcterms:modified>
</cp:coreProperties>
</file>