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79" r:id="rId7"/>
    <p:sldId id="273" r:id="rId8"/>
    <p:sldId id="274" r:id="rId9"/>
    <p:sldId id="280" r:id="rId10"/>
    <p:sldId id="275" r:id="rId11"/>
    <p:sldId id="277" r:id="rId12"/>
    <p:sldId id="278" r:id="rId13"/>
    <p:sldId id="266" r:id="rId14"/>
    <p:sldId id="262" r:id="rId15"/>
    <p:sldId id="264" r:id="rId16"/>
    <p:sldId id="283" r:id="rId17"/>
    <p:sldId id="272" r:id="rId18"/>
    <p:sldId id="276" r:id="rId19"/>
    <p:sldId id="281" r:id="rId20"/>
    <p:sldId id="271" r:id="rId21"/>
    <p:sldId id="269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9ABAB-41B8-495D-AD59-18AF7313FD79}" type="datetimeFigureOut">
              <a:rPr lang="nl-NL" smtClean="0"/>
              <a:pPr/>
              <a:t>03-12-2016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B0C0-C0CD-4E45-9664-1C649BBD1A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50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865C-1436-4CC5-9560-F3D338A26114}" type="datetimeFigureOut">
              <a:rPr lang="nl-NL" smtClean="0"/>
              <a:pPr/>
              <a:t>03-12-2016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3CD9-49D1-4FE4-BEE7-B0417C6D9A1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865C-1436-4CC5-9560-F3D338A26114}" type="datetimeFigureOut">
              <a:rPr lang="nl-NL" smtClean="0"/>
              <a:pPr/>
              <a:t>03-12-2016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3CD9-49D1-4FE4-BEE7-B0417C6D9A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865C-1436-4CC5-9560-F3D338A26114}" type="datetimeFigureOut">
              <a:rPr lang="nl-NL" smtClean="0"/>
              <a:pPr/>
              <a:t>03-12-2016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3CD9-49D1-4FE4-BEE7-B0417C6D9A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865C-1436-4CC5-9560-F3D338A26114}" type="datetimeFigureOut">
              <a:rPr lang="nl-NL" smtClean="0"/>
              <a:pPr/>
              <a:t>03-12-2016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3CD9-49D1-4FE4-BEE7-B0417C6D9A1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865C-1436-4CC5-9560-F3D338A26114}" type="datetimeFigureOut">
              <a:rPr lang="nl-NL" smtClean="0"/>
              <a:pPr/>
              <a:t>03-12-2016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3CD9-49D1-4FE4-BEE7-B0417C6D9A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865C-1436-4CC5-9560-F3D338A26114}" type="datetimeFigureOut">
              <a:rPr lang="nl-NL" smtClean="0"/>
              <a:pPr/>
              <a:t>03-12-2016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3CD9-49D1-4FE4-BEE7-B0417C6D9A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865C-1436-4CC5-9560-F3D338A26114}" type="datetimeFigureOut">
              <a:rPr lang="nl-NL" smtClean="0"/>
              <a:pPr/>
              <a:t>03-12-2016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3CD9-49D1-4FE4-BEE7-B0417C6D9A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865C-1436-4CC5-9560-F3D338A26114}" type="datetimeFigureOut">
              <a:rPr lang="nl-NL" smtClean="0"/>
              <a:pPr/>
              <a:t>03-12-2016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3CD9-49D1-4FE4-BEE7-B0417C6D9A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865C-1436-4CC5-9560-F3D338A26114}" type="datetimeFigureOut">
              <a:rPr lang="nl-NL" smtClean="0"/>
              <a:pPr/>
              <a:t>03-12-2016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3CD9-49D1-4FE4-BEE7-B0417C6D9A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865C-1436-4CC5-9560-F3D338A26114}" type="datetimeFigureOut">
              <a:rPr lang="nl-NL" smtClean="0"/>
              <a:pPr/>
              <a:t>03-12-2016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3CD9-49D1-4FE4-BEE7-B0417C6D9A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865C-1436-4CC5-9560-F3D338A26114}" type="datetimeFigureOut">
              <a:rPr lang="nl-NL" smtClean="0"/>
              <a:pPr/>
              <a:t>03-12-2016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3CD9-49D1-4FE4-BEE7-B0417C6D9A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60E865C-1436-4CC5-9560-F3D338A26114}" type="datetimeFigureOut">
              <a:rPr lang="nl-NL" smtClean="0"/>
              <a:pPr/>
              <a:t>03-12-2016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3603CD9-49D1-4FE4-BEE7-B0417C6D9A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40760" cy="263914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nl-NL" sz="2400" dirty="0">
                <a:solidFill>
                  <a:schemeClr val="tx1"/>
                </a:solidFill>
              </a:rPr>
              <a:t>Jasper </a:t>
            </a:r>
            <a:r>
              <a:rPr lang="nl-NL" sz="2400" dirty="0" err="1">
                <a:solidFill>
                  <a:schemeClr val="tx1"/>
                </a:solidFill>
              </a:rPr>
              <a:t>Pieterson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/>
              <a:t>(SPV, </a:t>
            </a:r>
            <a:r>
              <a:rPr lang="nl-NL" sz="2400" dirty="0" err="1"/>
              <a:t>Dimence</a:t>
            </a:r>
            <a:r>
              <a:rPr lang="nl-NL" sz="2400" dirty="0"/>
              <a:t>)</a:t>
            </a:r>
          </a:p>
          <a:p>
            <a:pPr algn="r"/>
            <a:r>
              <a:rPr lang="nl-NL" sz="2400" dirty="0">
                <a:solidFill>
                  <a:schemeClr val="tx1"/>
                </a:solidFill>
              </a:rPr>
              <a:t>Sandra van der Geest </a:t>
            </a:r>
            <a:r>
              <a:rPr lang="nl-NL" sz="2400" dirty="0"/>
              <a:t>(</a:t>
            </a:r>
            <a:r>
              <a:rPr lang="nl-NL" sz="2400" dirty="0" smtClean="0"/>
              <a:t>cliënte)</a:t>
            </a:r>
            <a:endParaRPr lang="nl-NL" sz="2400" dirty="0" smtClean="0">
              <a:solidFill>
                <a:schemeClr val="tx1"/>
              </a:solidFill>
            </a:endParaRPr>
          </a:p>
          <a:p>
            <a:pPr algn="r"/>
            <a:r>
              <a:rPr lang="nl-NL" sz="2400" dirty="0" smtClean="0">
                <a:solidFill>
                  <a:schemeClr val="tx1"/>
                </a:solidFill>
              </a:rPr>
              <a:t>Jurgen Cornelis </a:t>
            </a:r>
            <a:r>
              <a:rPr lang="nl-NL" sz="2400" dirty="0" smtClean="0"/>
              <a:t>(psychiater, </a:t>
            </a:r>
            <a:r>
              <a:rPr lang="nl-NL" sz="2400" dirty="0" err="1" smtClean="0"/>
              <a:t>Arkin</a:t>
            </a:r>
            <a:r>
              <a:rPr lang="nl-NL" sz="2400" dirty="0" smtClean="0"/>
              <a:t>/ GGZ SPA)</a:t>
            </a:r>
          </a:p>
          <a:p>
            <a:pPr algn="r"/>
            <a:r>
              <a:rPr lang="nl-NL" sz="2400" dirty="0" smtClean="0">
                <a:solidFill>
                  <a:schemeClr val="tx1"/>
                </a:solidFill>
              </a:rPr>
              <a:t>Chloë Bollen </a:t>
            </a:r>
            <a:r>
              <a:rPr lang="nl-NL" sz="2400" dirty="0" smtClean="0"/>
              <a:t>(psychiater, Vincent van Gogh)</a:t>
            </a:r>
          </a:p>
          <a:p>
            <a:pPr algn="r"/>
            <a:endParaRPr lang="nl-NL" sz="2400" dirty="0" smtClean="0"/>
          </a:p>
          <a:p>
            <a:pPr algn="r"/>
            <a:r>
              <a:rPr lang="nl-NL" sz="2400" dirty="0" smtClean="0">
                <a:solidFill>
                  <a:schemeClr val="tx1"/>
                </a:solidFill>
              </a:rPr>
              <a:t>30-11-2016, Amersfoort</a:t>
            </a:r>
          </a:p>
          <a:p>
            <a:pPr algn="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IHT en de suïcidale patiënt</a:t>
            </a:r>
            <a:endParaRPr lang="nl-NL" dirty="0"/>
          </a:p>
        </p:txBody>
      </p:sp>
      <p:pic>
        <p:nvPicPr>
          <p:cNvPr id="4" name="Picture 2" descr="C:\Users\cbollen\AppData\Local\Microsoft\Windows\Temporary Internet Files\Content.Outlook\HDMOEEWO\Selfie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1808640" cy="158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094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Voorzorgen bij opname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Continu maatwerk </a:t>
            </a:r>
          </a:p>
          <a:p>
            <a:r>
              <a:rPr lang="nl-NL" sz="2400" dirty="0" smtClean="0"/>
              <a:t>Informatie over </a:t>
            </a:r>
            <a:r>
              <a:rPr lang="nl-NL" sz="2400" dirty="0"/>
              <a:t>doel </a:t>
            </a:r>
            <a:r>
              <a:rPr lang="nl-NL" sz="2400" dirty="0" smtClean="0"/>
              <a:t>en maatregelen</a:t>
            </a:r>
            <a:endParaRPr lang="nl-NL" sz="2400" dirty="0"/>
          </a:p>
          <a:p>
            <a:pPr lvl="0"/>
            <a:r>
              <a:rPr lang="nl-NL" sz="2400" dirty="0"/>
              <a:t>E</a:t>
            </a:r>
            <a:r>
              <a:rPr lang="nl-NL" sz="2400" dirty="0" smtClean="0"/>
              <a:t>rkenning wanhoop </a:t>
            </a:r>
            <a:r>
              <a:rPr lang="nl-NL" sz="2400" dirty="0"/>
              <a:t>en frustratie</a:t>
            </a:r>
          </a:p>
          <a:p>
            <a:pPr lvl="0"/>
            <a:r>
              <a:rPr lang="nl-NL" sz="2400" dirty="0"/>
              <a:t>Irreële verwachtingen over </a:t>
            </a:r>
            <a:r>
              <a:rPr lang="nl-NL" sz="2400" dirty="0" smtClean="0"/>
              <a:t>voorkomen </a:t>
            </a:r>
            <a:r>
              <a:rPr lang="nl-NL" sz="2400" dirty="0"/>
              <a:t>van suïcide </a:t>
            </a:r>
            <a:r>
              <a:rPr lang="nl-NL" sz="2400" dirty="0" smtClean="0"/>
              <a:t>temperen</a:t>
            </a:r>
          </a:p>
          <a:p>
            <a:pPr lvl="0"/>
            <a:r>
              <a:rPr lang="nl-NL" sz="2400" dirty="0" smtClean="0"/>
              <a:t>Bij </a:t>
            </a:r>
            <a:r>
              <a:rPr lang="nl-NL" sz="2400" dirty="0"/>
              <a:t>verzet zoeken naar </a:t>
            </a:r>
            <a:r>
              <a:rPr lang="nl-NL" sz="2400" dirty="0" smtClean="0"/>
              <a:t>alternatieven/ consensus</a:t>
            </a:r>
            <a:endParaRPr lang="nl-NL" sz="2400" dirty="0"/>
          </a:p>
          <a:p>
            <a:pPr lvl="0"/>
            <a:r>
              <a:rPr lang="nl-NL" sz="2400" dirty="0"/>
              <a:t>V</a:t>
            </a:r>
            <a:r>
              <a:rPr lang="nl-NL" sz="2400" dirty="0" smtClean="0"/>
              <a:t>oor </a:t>
            </a:r>
            <a:r>
              <a:rPr lang="nl-NL" sz="2400" dirty="0"/>
              <a:t>en na </a:t>
            </a:r>
            <a:r>
              <a:rPr lang="nl-NL" sz="2400" dirty="0" smtClean="0"/>
              <a:t>transitiemomenten </a:t>
            </a:r>
            <a:r>
              <a:rPr lang="nl-NL" sz="2400" dirty="0"/>
              <a:t>suïcidaliteit </a:t>
            </a:r>
            <a:r>
              <a:rPr lang="nl-NL" sz="2400" dirty="0" smtClean="0"/>
              <a:t>onderzoeken, ‘warme overdracht</a:t>
            </a:r>
            <a:r>
              <a:rPr lang="nl-NL" sz="2000" dirty="0" smtClean="0"/>
              <a:t>’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4778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Voorwaarden veilig ambulant 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lvl="0"/>
            <a:r>
              <a:rPr lang="nl-NL" sz="2400" dirty="0" smtClean="0"/>
              <a:t>Eenduidige werkwijze en visie</a:t>
            </a:r>
          </a:p>
          <a:p>
            <a:r>
              <a:rPr lang="nl-NL" sz="2400" dirty="0"/>
              <a:t>Duidelijke (erkende) rollen en </a:t>
            </a:r>
            <a:r>
              <a:rPr lang="nl-NL" sz="2400" dirty="0" smtClean="0"/>
              <a:t>afspraken</a:t>
            </a:r>
            <a:endParaRPr lang="nl-NL" sz="2400" dirty="0"/>
          </a:p>
          <a:p>
            <a:pPr lvl="0"/>
            <a:r>
              <a:rPr lang="nl-NL" sz="2400" dirty="0"/>
              <a:t>Breed gedragen keuzes </a:t>
            </a:r>
            <a:r>
              <a:rPr lang="nl-NL" sz="2400" dirty="0" smtClean="0"/>
              <a:t>o.b.v. gezamenlijke </a:t>
            </a:r>
            <a:r>
              <a:rPr lang="nl-NL" sz="2400" dirty="0"/>
              <a:t>observaties en kennis</a:t>
            </a:r>
          </a:p>
          <a:p>
            <a:pPr lvl="0"/>
            <a:r>
              <a:rPr lang="nl-NL" sz="2400" dirty="0"/>
              <a:t>Onderlinge steun </a:t>
            </a:r>
            <a:r>
              <a:rPr lang="nl-NL" sz="2400" dirty="0" smtClean="0"/>
              <a:t>en samenwerking </a:t>
            </a:r>
          </a:p>
          <a:p>
            <a:pPr lvl="0"/>
            <a:r>
              <a:rPr lang="nl-NL" sz="2400" dirty="0" smtClean="0"/>
              <a:t>Goede opschalingsmogelijkheden en flexibiliteit</a:t>
            </a:r>
          </a:p>
          <a:p>
            <a:r>
              <a:rPr lang="nl-NL" sz="2400" dirty="0"/>
              <a:t>Regelmatige evaluatie, scholing, intervisie en </a:t>
            </a:r>
            <a:r>
              <a:rPr lang="nl-NL" sz="2400" dirty="0" smtClean="0"/>
              <a:t>supervisie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1708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22114"/>
          </a:xfrm>
        </p:spPr>
        <p:txBody>
          <a:bodyPr/>
          <a:lstStyle/>
          <a:p>
            <a:r>
              <a:rPr lang="nl-NL" dirty="0" smtClean="0"/>
              <a:t>Chronisch suïcidaal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57200" y="1196753"/>
            <a:ext cx="8229600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dirty="0"/>
          </a:p>
          <a:p>
            <a:pPr lvl="0"/>
            <a:r>
              <a:rPr lang="nl-NL" sz="2000" dirty="0" smtClean="0"/>
              <a:t>Acceptatieproblemen beperkingen</a:t>
            </a:r>
            <a:endParaRPr lang="nl-NL" sz="2000" dirty="0"/>
          </a:p>
          <a:p>
            <a:pPr lvl="0"/>
            <a:r>
              <a:rPr lang="nl-NL" sz="2000" dirty="0" smtClean="0"/>
              <a:t>Frequente </a:t>
            </a:r>
            <a:r>
              <a:rPr lang="nl-NL" sz="2000" dirty="0"/>
              <a:t>ernstige recidieven</a:t>
            </a:r>
          </a:p>
          <a:p>
            <a:pPr lvl="0"/>
            <a:r>
              <a:rPr lang="nl-NL" sz="2000" dirty="0"/>
              <a:t>Verlies vertrouwen in </a:t>
            </a:r>
            <a:r>
              <a:rPr lang="nl-NL" sz="2000" dirty="0" smtClean="0"/>
              <a:t>behandeling </a:t>
            </a:r>
            <a:endParaRPr lang="nl-NL" sz="2000" dirty="0"/>
          </a:p>
          <a:p>
            <a:pPr lvl="0"/>
            <a:r>
              <a:rPr lang="nl-NL" sz="2000" dirty="0"/>
              <a:t>Communicatieve betekenis</a:t>
            </a:r>
          </a:p>
          <a:p>
            <a:pPr lvl="0"/>
            <a:r>
              <a:rPr lang="nl-NL" sz="2000" dirty="0"/>
              <a:t>Keten van </a:t>
            </a:r>
            <a:r>
              <a:rPr lang="nl-NL" sz="2000" dirty="0" smtClean="0"/>
              <a:t>onmacht</a:t>
            </a:r>
          </a:p>
          <a:p>
            <a:pPr marL="0" lvl="0" indent="0">
              <a:buNone/>
            </a:pPr>
            <a:endParaRPr lang="nl-NL" sz="2000" dirty="0"/>
          </a:p>
          <a:p>
            <a:pPr lvl="0"/>
            <a:r>
              <a:rPr lang="nl-NL" sz="2000" dirty="0"/>
              <a:t>In context </a:t>
            </a:r>
            <a:r>
              <a:rPr lang="nl-NL" sz="2000" dirty="0" smtClean="0"/>
              <a:t>onderzoeken en leren hanteren</a:t>
            </a:r>
            <a:endParaRPr lang="nl-NL" sz="2000" dirty="0"/>
          </a:p>
          <a:p>
            <a:pPr lvl="0"/>
            <a:r>
              <a:rPr lang="nl-NL" sz="2000" dirty="0"/>
              <a:t>Geduld en intense affecten kunnen absorberen</a:t>
            </a:r>
          </a:p>
          <a:p>
            <a:pPr lvl="0"/>
            <a:r>
              <a:rPr lang="nl-NL" sz="2000" dirty="0"/>
              <a:t>A</a:t>
            </a:r>
            <a:r>
              <a:rPr lang="nl-NL" sz="2000" dirty="0" smtClean="0"/>
              <a:t>lert op afwijkingen </a:t>
            </a:r>
            <a:r>
              <a:rPr lang="nl-NL" sz="2000" dirty="0"/>
              <a:t>patroon (“acute op chronische </a:t>
            </a:r>
            <a:r>
              <a:rPr lang="nl-NL" sz="2000" dirty="0" smtClean="0"/>
              <a:t>suïcidaliteit”)</a:t>
            </a:r>
            <a:endParaRPr lang="nl-NL" sz="2000" dirty="0"/>
          </a:p>
          <a:p>
            <a:pPr lvl="0"/>
            <a:r>
              <a:rPr lang="nl-NL" sz="2000" dirty="0"/>
              <a:t>Blijven streven naar verandering en aanspreken op autonome </a:t>
            </a:r>
            <a:r>
              <a:rPr lang="nl-NL" sz="2000" dirty="0" smtClean="0"/>
              <a:t>vermogens</a:t>
            </a:r>
          </a:p>
          <a:p>
            <a:pPr lvl="0"/>
            <a:r>
              <a:rPr lang="nl-NL" sz="2000" dirty="0" smtClean="0"/>
              <a:t>Steunend en meedragend team</a:t>
            </a:r>
            <a:endParaRPr lang="nl-NL" sz="20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580112" y="1628800"/>
            <a:ext cx="2571714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3085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564904"/>
            <a:ext cx="3744416" cy="3302423"/>
          </a:xfrm>
        </p:spPr>
        <p:txBody>
          <a:bodyPr>
            <a:normAutofit/>
          </a:bodyPr>
          <a:lstStyle/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>
                <a:solidFill>
                  <a:schemeClr val="tx1"/>
                </a:solidFill>
              </a:rPr>
              <a:t>c</a:t>
            </a:r>
            <a:r>
              <a:rPr lang="nl-NL" dirty="0" smtClean="0">
                <a:solidFill>
                  <a:schemeClr val="tx1"/>
                </a:solidFill>
              </a:rPr>
              <a:t>risisdienst</a:t>
            </a:r>
            <a:endParaRPr lang="nl-NL" dirty="0">
              <a:solidFill>
                <a:schemeClr val="tx1"/>
              </a:solidFill>
            </a:endParaRPr>
          </a:p>
          <a:p>
            <a:pPr algn="l"/>
            <a:r>
              <a:rPr lang="nl-NL" b="1" dirty="0">
                <a:solidFill>
                  <a:schemeClr val="tx1"/>
                </a:solidFill>
              </a:rPr>
              <a:t>p</a:t>
            </a:r>
            <a:r>
              <a:rPr lang="nl-NL" b="1" dirty="0" smtClean="0">
                <a:solidFill>
                  <a:schemeClr val="tx1"/>
                </a:solidFill>
              </a:rPr>
              <a:t>oli suïcidepreventie  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t</a:t>
            </a:r>
            <a:r>
              <a:rPr lang="nl-NL" dirty="0" smtClean="0">
                <a:solidFill>
                  <a:schemeClr val="tx1"/>
                </a:solidFill>
              </a:rPr>
              <a:t>huismodule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d</a:t>
            </a:r>
            <a:r>
              <a:rPr lang="nl-NL" dirty="0" smtClean="0">
                <a:solidFill>
                  <a:schemeClr val="tx1"/>
                </a:solidFill>
              </a:rPr>
              <a:t>agbehandeling</a:t>
            </a:r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6768752" cy="2088232"/>
          </a:xfrm>
        </p:spPr>
        <p:txBody>
          <a:bodyPr>
            <a:normAutofit/>
          </a:bodyPr>
          <a:lstStyle/>
          <a:p>
            <a:pPr algn="ctr"/>
            <a:r>
              <a:rPr lang="nl-NL" sz="3600" dirty="0" smtClean="0"/>
              <a:t>IHT Noord- en Midden-Limburg</a:t>
            </a:r>
            <a:br>
              <a:rPr lang="nl-NL" sz="3600" dirty="0" smtClean="0"/>
            </a:br>
            <a:r>
              <a:rPr lang="nl-NL" sz="2400" dirty="0" smtClean="0"/>
              <a:t>(Vincent van Gogh voor geestelijke gezondheid)</a:t>
            </a:r>
            <a:endParaRPr lang="nl-NL" sz="2400" dirty="0"/>
          </a:p>
        </p:txBody>
      </p:sp>
      <p:pic>
        <p:nvPicPr>
          <p:cNvPr id="4" name="Picture 9" descr="http://krant.telegraaf.nl/krant/depsycholoog/fotos/psycholoog.gogh.kamer.week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053345"/>
            <a:ext cx="3384376" cy="2835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91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Convenant suïcidepreventie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nl-NL" sz="2400" dirty="0" smtClean="0"/>
              <a:t>risico transitiemomenten minimaliseren</a:t>
            </a:r>
          </a:p>
          <a:p>
            <a:pPr lvl="1"/>
            <a:r>
              <a:rPr lang="nl-NL" sz="2400" dirty="0"/>
              <a:t>taken en verantwoordelijkheden </a:t>
            </a:r>
          </a:p>
          <a:p>
            <a:pPr lvl="1"/>
            <a:r>
              <a:rPr lang="nl-NL" sz="2400" dirty="0"/>
              <a:t>inhoud en snelheid overdracht </a:t>
            </a:r>
            <a:endParaRPr lang="nl-NL" sz="2400" dirty="0" smtClean="0"/>
          </a:p>
          <a:p>
            <a:pPr lvl="1"/>
            <a:r>
              <a:rPr lang="nl-NL" sz="2400" dirty="0" smtClean="0"/>
              <a:t>scholing en kennis borgen </a:t>
            </a:r>
          </a:p>
          <a:p>
            <a:pPr lvl="1"/>
            <a:r>
              <a:rPr lang="nl-NL" sz="2400" dirty="0" smtClean="0"/>
              <a:t>creëren draagvlak</a:t>
            </a:r>
          </a:p>
          <a:p>
            <a:pPr lvl="1"/>
            <a:r>
              <a:rPr lang="nl-NL" sz="2400" dirty="0" smtClean="0"/>
              <a:t>periodieke evaluatie en bijstelling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1851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Werkboek module suïcidepreventie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09600" y="1412776"/>
            <a:ext cx="7924800" cy="4302224"/>
          </a:xfrm>
        </p:spPr>
        <p:txBody>
          <a:bodyPr>
            <a:noAutofit/>
          </a:bodyPr>
          <a:lstStyle/>
          <a:p>
            <a:r>
              <a:rPr lang="nl-NL" sz="2000" dirty="0" smtClean="0"/>
              <a:t>Patiënt/systeem en hulpverlener</a:t>
            </a:r>
          </a:p>
          <a:p>
            <a:r>
              <a:rPr lang="nl-NL" sz="2000" dirty="0" smtClean="0"/>
              <a:t>Gestructureerde training met huiswerkopdrachten</a:t>
            </a:r>
          </a:p>
          <a:p>
            <a:r>
              <a:rPr lang="nl-NL" sz="2000" dirty="0" err="1" smtClean="0"/>
              <a:t>Psycho</a:t>
            </a:r>
            <a:r>
              <a:rPr lang="nl-NL" sz="2000" dirty="0" smtClean="0"/>
              <a:t>-educatie, verwijzingen literatuur en sites, hulpbronnen</a:t>
            </a:r>
          </a:p>
          <a:p>
            <a:r>
              <a:rPr lang="nl-NL" sz="2000" dirty="0" smtClean="0"/>
              <a:t>Zelfrapportage- en registratielijsten</a:t>
            </a:r>
          </a:p>
          <a:p>
            <a:r>
              <a:rPr lang="nl-NL" sz="2000" dirty="0" smtClean="0"/>
              <a:t>Veiligheidsplan</a:t>
            </a:r>
          </a:p>
          <a:p>
            <a:r>
              <a:rPr lang="nl-NL" sz="2000" dirty="0" smtClean="0"/>
              <a:t>Ontspanningsoefeningen</a:t>
            </a:r>
          </a:p>
          <a:p>
            <a:r>
              <a:rPr lang="nl-NL" sz="2000" dirty="0" err="1" smtClean="0"/>
              <a:t>Mindfulness</a:t>
            </a:r>
            <a:r>
              <a:rPr lang="nl-NL" sz="2000" dirty="0" smtClean="0"/>
              <a:t> oefeningen</a:t>
            </a:r>
          </a:p>
          <a:p>
            <a:r>
              <a:rPr lang="nl-NL" sz="2000" dirty="0" err="1" smtClean="0"/>
              <a:t>Hopekit</a:t>
            </a:r>
            <a:endParaRPr lang="nl-NL" sz="2000" dirty="0" smtClean="0"/>
          </a:p>
          <a:p>
            <a:r>
              <a:rPr lang="nl-NL" sz="2000" dirty="0" smtClean="0"/>
              <a:t>Probleemoplossings- en zelfcontrole vaardigheden</a:t>
            </a:r>
            <a:endParaRPr lang="nl-NL" sz="2000" dirty="0"/>
          </a:p>
          <a:p>
            <a:r>
              <a:rPr lang="nl-NL" sz="2000" dirty="0" smtClean="0"/>
              <a:t>Cognitief gedragstherapeutische vaardigheden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7049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err="1"/>
              <a:t>L</a:t>
            </a:r>
            <a:r>
              <a:rPr lang="nl-NL" dirty="0" err="1" smtClean="0"/>
              <a:t>essons</a:t>
            </a:r>
            <a:r>
              <a:rPr lang="nl-NL" dirty="0" smtClean="0"/>
              <a:t> </a:t>
            </a:r>
            <a:r>
              <a:rPr lang="nl-NL" dirty="0" err="1" smtClean="0"/>
              <a:t>learned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nl-NL" sz="2000" dirty="0" smtClean="0"/>
              <a:t>Maatwerk </a:t>
            </a:r>
            <a:r>
              <a:rPr lang="nl-NL" sz="2000" dirty="0" err="1" smtClean="0"/>
              <a:t>obv</a:t>
            </a:r>
            <a:r>
              <a:rPr lang="nl-NL" sz="2000" dirty="0" smtClean="0"/>
              <a:t> cliënt en hulpverleners-/teamfactoren</a:t>
            </a:r>
          </a:p>
          <a:p>
            <a:r>
              <a:rPr lang="nl-NL" sz="2000" dirty="0" smtClean="0"/>
              <a:t>Niet te snel op risicotaxatie, </a:t>
            </a:r>
            <a:r>
              <a:rPr lang="nl-NL" sz="2000" dirty="0" err="1" smtClean="0"/>
              <a:t>beheerskant</a:t>
            </a:r>
            <a:r>
              <a:rPr lang="nl-NL" sz="2000" dirty="0" smtClean="0"/>
              <a:t> en oplossen gaan zitten</a:t>
            </a:r>
          </a:p>
          <a:p>
            <a:r>
              <a:rPr lang="nl-NL" sz="2000" dirty="0"/>
              <a:t>Zicht houden op je eigen angst in het contact. Wiens angst behandel je? Wiens taboe is het</a:t>
            </a:r>
            <a:r>
              <a:rPr lang="nl-NL" sz="2000" dirty="0" smtClean="0"/>
              <a:t>?</a:t>
            </a:r>
          </a:p>
          <a:p>
            <a:r>
              <a:rPr lang="nl-NL" sz="2000" dirty="0" smtClean="0"/>
              <a:t>Durven doorvragen</a:t>
            </a:r>
          </a:p>
          <a:p>
            <a:r>
              <a:rPr lang="nl-NL" sz="2000" dirty="0" smtClean="0"/>
              <a:t>Suïcidaliteit behandelen op zich</a:t>
            </a:r>
          </a:p>
          <a:p>
            <a:r>
              <a:rPr lang="nl-NL" sz="2000" dirty="0" smtClean="0"/>
              <a:t>Naasten continu betrekken als standaard</a:t>
            </a:r>
          </a:p>
          <a:p>
            <a:r>
              <a:rPr lang="nl-NL" sz="2000" dirty="0" smtClean="0"/>
              <a:t>Vast persoonlijk behandelcontact maar in de context van een steunend en meedragend team belangrijk voor “je eigen houdbaarheidsdatum”, openbreken en last delen</a:t>
            </a:r>
          </a:p>
          <a:p>
            <a:r>
              <a:rPr lang="nl-NL" sz="2000" dirty="0" smtClean="0"/>
              <a:t>Patroon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1797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Cliënte: Sandra van der Geest</a:t>
            </a:r>
          </a:p>
          <a:p>
            <a:r>
              <a:rPr lang="nl-NL" sz="2800" dirty="0" smtClean="0"/>
              <a:t>Moderator: Jurgen Cornelis</a:t>
            </a: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Ervaringsverhaal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1265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Discussie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000" dirty="0" smtClean="0"/>
              <a:t>Meest doorslaggevende factor in wel/niet klinisch opnemen is/zijn</a:t>
            </a:r>
          </a:p>
          <a:p>
            <a:pPr marL="514350" indent="-514350">
              <a:buAutoNum type="alphaLcParenR"/>
            </a:pPr>
            <a:r>
              <a:rPr lang="nl-NL" sz="2000" dirty="0" smtClean="0"/>
              <a:t>ernst stoornis</a:t>
            </a:r>
          </a:p>
          <a:p>
            <a:pPr marL="514350" indent="-514350">
              <a:buAutoNum type="alphaLcParenR"/>
            </a:pPr>
            <a:r>
              <a:rPr lang="nl-NL" sz="2000" dirty="0" smtClean="0"/>
              <a:t>steunsysteem</a:t>
            </a:r>
          </a:p>
          <a:p>
            <a:pPr marL="514350" indent="-514350">
              <a:buAutoNum type="alphaLcParenR"/>
            </a:pPr>
            <a:r>
              <a:rPr lang="nl-NL" sz="2000" dirty="0" smtClean="0"/>
              <a:t>contact met patiënt</a:t>
            </a:r>
          </a:p>
          <a:p>
            <a:pPr marL="514350" indent="-514350">
              <a:buAutoNum type="alphaLcParenR"/>
            </a:pPr>
            <a:r>
              <a:rPr lang="nl-NL" sz="2000" dirty="0" smtClean="0"/>
              <a:t>risicotaxatie en de veiligheid</a:t>
            </a:r>
          </a:p>
          <a:p>
            <a:pPr marL="514350" indent="-514350">
              <a:buAutoNum type="alphaLcParenR"/>
            </a:pPr>
            <a:r>
              <a:rPr lang="nl-NL" sz="2000" dirty="0"/>
              <a:t>h</a:t>
            </a:r>
            <a:r>
              <a:rPr lang="nl-NL" sz="2000" dirty="0" smtClean="0"/>
              <a:t>ulpverleningsfactor(en)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De komst van IHT zorgt ervoor dat de aanbevelingen in de MDR omtrent al dan niet opnemen bij suïcidaal gedrag aan actualisatie toe zijn</a:t>
            </a:r>
          </a:p>
          <a:p>
            <a:pPr marL="514350" indent="-514350">
              <a:buAutoNum type="alphaLcParenR"/>
            </a:pPr>
            <a:r>
              <a:rPr lang="nl-NL" sz="2000" dirty="0" smtClean="0"/>
              <a:t>Oneens</a:t>
            </a:r>
          </a:p>
          <a:p>
            <a:pPr marL="514350" indent="-514350">
              <a:buAutoNum type="alphaLcParenR"/>
            </a:pPr>
            <a:r>
              <a:rPr lang="nl-NL" sz="2000" dirty="0" smtClean="0"/>
              <a:t>Eens</a:t>
            </a:r>
          </a:p>
          <a:p>
            <a:pPr marL="514350" indent="-514350">
              <a:buAutoNum type="alphaLcParenR"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514350" indent="-514350">
              <a:buAutoNum type="alphaLcParenR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644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Discussie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Vanuit </a:t>
            </a:r>
            <a:r>
              <a:rPr lang="nl-NL" sz="2000" dirty="0" smtClean="0"/>
              <a:t>suïcidepreventie optiek </a:t>
            </a:r>
            <a:r>
              <a:rPr lang="nl-NL" sz="2000" dirty="0"/>
              <a:t>zou IHT als </a:t>
            </a:r>
            <a:r>
              <a:rPr lang="nl-NL" sz="2000" dirty="0" err="1" smtClean="0"/>
              <a:t>stricte</a:t>
            </a:r>
            <a:r>
              <a:rPr lang="nl-NL" sz="2000" dirty="0" smtClean="0"/>
              <a:t> voorwaarde </a:t>
            </a:r>
            <a:r>
              <a:rPr lang="nl-NL" sz="2000" dirty="0"/>
              <a:t>moeten stellen dat de hoofdbehandelaar van cliënt altijd actief betrokken </a:t>
            </a:r>
            <a:r>
              <a:rPr lang="nl-NL" sz="2000" dirty="0" smtClean="0"/>
              <a:t>blijft bij de IHT behandeling</a:t>
            </a:r>
            <a:endParaRPr lang="nl-NL" sz="2000" dirty="0"/>
          </a:p>
          <a:p>
            <a:pPr marL="514350" indent="-514350">
              <a:buAutoNum type="alphaLcParenR"/>
            </a:pPr>
            <a:r>
              <a:rPr lang="nl-NL" sz="2000" dirty="0"/>
              <a:t>Eens</a:t>
            </a:r>
          </a:p>
          <a:p>
            <a:pPr marL="514350" indent="-514350">
              <a:buAutoNum type="alphaLcParenR"/>
            </a:pPr>
            <a:r>
              <a:rPr lang="nl-NL" sz="2000" dirty="0"/>
              <a:t>Oneens</a:t>
            </a:r>
          </a:p>
          <a:p>
            <a:pPr marL="514350" indent="-514350">
              <a:buAutoNum type="alphaLcParenR"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De verantwoordelijkheid voor het bespreekbaar maken van suïcidaliteit ligt het meest bij </a:t>
            </a:r>
          </a:p>
          <a:p>
            <a:pPr marL="514350" indent="-514350">
              <a:buAutoNum type="alphaLcParenR"/>
            </a:pPr>
            <a:r>
              <a:rPr lang="nl-NL" sz="2000" dirty="0"/>
              <a:t>De cliënt</a:t>
            </a:r>
          </a:p>
          <a:p>
            <a:pPr marL="514350" indent="-514350">
              <a:buAutoNum type="alphaLcParenR"/>
            </a:pPr>
            <a:r>
              <a:rPr lang="nl-NL" sz="2000" dirty="0"/>
              <a:t>De </a:t>
            </a:r>
            <a:r>
              <a:rPr lang="nl-NL" sz="2000" dirty="0" smtClean="0"/>
              <a:t>hulpverlener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18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 smtClean="0"/>
              <a:t>IHT en de suïcidale patiënt</a:t>
            </a:r>
          </a:p>
          <a:p>
            <a:pPr lvl="1"/>
            <a:r>
              <a:rPr lang="nl-NL" sz="2400" dirty="0"/>
              <a:t>a</a:t>
            </a:r>
            <a:r>
              <a:rPr lang="nl-NL" sz="2400" dirty="0" smtClean="0"/>
              <a:t>lgemene principes suïcidepreventie en IHT</a:t>
            </a:r>
          </a:p>
          <a:p>
            <a:pPr lvl="1"/>
            <a:r>
              <a:rPr lang="nl-NL" sz="2400" dirty="0" smtClean="0"/>
              <a:t>opnamecriteria</a:t>
            </a:r>
          </a:p>
          <a:p>
            <a:pPr lvl="1"/>
            <a:r>
              <a:rPr lang="nl-NL" sz="2400" dirty="0"/>
              <a:t>v</a:t>
            </a:r>
            <a:r>
              <a:rPr lang="nl-NL" sz="2400" dirty="0" smtClean="0"/>
              <a:t>eilig ambulant werken</a:t>
            </a:r>
          </a:p>
          <a:p>
            <a:pPr lvl="1"/>
            <a:r>
              <a:rPr lang="nl-NL" sz="2400" dirty="0"/>
              <a:t>c</a:t>
            </a:r>
            <a:r>
              <a:rPr lang="nl-NL" sz="2400" dirty="0" smtClean="0"/>
              <a:t>hronisch suïcidaal gedrag</a:t>
            </a:r>
          </a:p>
          <a:p>
            <a:pPr lvl="1"/>
            <a:r>
              <a:rPr lang="nl-NL" sz="2400" dirty="0"/>
              <a:t>p</a:t>
            </a:r>
            <a:r>
              <a:rPr lang="nl-NL" sz="2400" dirty="0" smtClean="0"/>
              <a:t>oli suïcidepreventie</a:t>
            </a:r>
          </a:p>
          <a:p>
            <a:r>
              <a:rPr lang="nl-NL" sz="2400" dirty="0" smtClean="0"/>
              <a:t>Ervaringsverhaal</a:t>
            </a:r>
          </a:p>
          <a:p>
            <a:r>
              <a:rPr lang="nl-NL" sz="2400" dirty="0"/>
              <a:t>D</a:t>
            </a:r>
            <a:r>
              <a:rPr lang="nl-NL" sz="2400" dirty="0" smtClean="0"/>
              <a:t>iscussie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4" descr="wanhoop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932040" y="3501008"/>
            <a:ext cx="3401013" cy="213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49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Bronnen en literatuur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sz="3100" dirty="0" smtClean="0"/>
              <a:t>Van </a:t>
            </a:r>
            <a:r>
              <a:rPr lang="nl-NL" sz="3100" dirty="0"/>
              <a:t>Hemert en Kerkhof. Multidisciplinaire richtlijn diagnostiek en behandeling van suïcidaal gedrag. </a:t>
            </a:r>
            <a:r>
              <a:rPr lang="en-GB" sz="3100" dirty="0"/>
              <a:t>NVVP. </a:t>
            </a:r>
            <a:r>
              <a:rPr lang="en-GB" sz="3100" dirty="0" err="1"/>
              <a:t>Tijdstroom</a:t>
            </a:r>
            <a:r>
              <a:rPr lang="en-GB" sz="3100" dirty="0"/>
              <a:t> </a:t>
            </a:r>
            <a:r>
              <a:rPr lang="en-GB" sz="3100" dirty="0" smtClean="0"/>
              <a:t>2012</a:t>
            </a:r>
          </a:p>
          <a:p>
            <a:r>
              <a:rPr lang="en-GB" sz="3100" dirty="0" err="1" smtClean="0"/>
              <a:t>Kerkhof</a:t>
            </a:r>
            <a:r>
              <a:rPr lang="en-GB" sz="3100" dirty="0" smtClean="0"/>
              <a:t> A., van </a:t>
            </a:r>
            <a:r>
              <a:rPr lang="en-GB" sz="3100" dirty="0" err="1" smtClean="0"/>
              <a:t>Luyn</a:t>
            </a:r>
            <a:r>
              <a:rPr lang="en-GB" sz="3100" dirty="0" smtClean="0"/>
              <a:t> B. Su</a:t>
            </a:r>
            <a:r>
              <a:rPr lang="nl-NL" altLang="en-US" sz="3100" dirty="0">
                <a:cs typeface="Arial" charset="0"/>
              </a:rPr>
              <a:t>ï</a:t>
            </a:r>
            <a:r>
              <a:rPr lang="en-GB" sz="3100" dirty="0" err="1" smtClean="0"/>
              <a:t>cidepreventie</a:t>
            </a:r>
            <a:r>
              <a:rPr lang="en-GB" sz="3100" dirty="0" smtClean="0"/>
              <a:t> in de </a:t>
            </a:r>
            <a:r>
              <a:rPr lang="en-GB" sz="3100" dirty="0" err="1" smtClean="0"/>
              <a:t>praktijk</a:t>
            </a:r>
            <a:r>
              <a:rPr lang="en-GB" sz="3100" dirty="0" smtClean="0"/>
              <a:t>. Bohn </a:t>
            </a:r>
            <a:r>
              <a:rPr lang="en-GB" sz="3100" dirty="0" err="1" smtClean="0"/>
              <a:t>Stafleu</a:t>
            </a:r>
            <a:r>
              <a:rPr lang="en-GB" sz="3100" dirty="0" smtClean="0"/>
              <a:t> van </a:t>
            </a:r>
            <a:r>
              <a:rPr lang="en-GB" sz="3100" dirty="0" err="1" smtClean="0"/>
              <a:t>Loghum</a:t>
            </a:r>
            <a:r>
              <a:rPr lang="en-GB" sz="3100" dirty="0" smtClean="0"/>
              <a:t>, 2010. ISBN 9789031378036</a:t>
            </a:r>
          </a:p>
          <a:p>
            <a:r>
              <a:rPr lang="en-GB" sz="3100" dirty="0" err="1" smtClean="0"/>
              <a:t>Mokkenstorm</a:t>
            </a:r>
            <a:r>
              <a:rPr lang="en-GB" sz="3100" dirty="0" smtClean="0"/>
              <a:t> J. Hoop </a:t>
            </a:r>
            <a:r>
              <a:rPr lang="en-GB" sz="3100" dirty="0" err="1" smtClean="0"/>
              <a:t>doet</a:t>
            </a:r>
            <a:r>
              <a:rPr lang="en-GB" sz="3100" dirty="0" smtClean="0"/>
              <a:t> </a:t>
            </a:r>
            <a:r>
              <a:rPr lang="en-GB" sz="3100" dirty="0" err="1" smtClean="0"/>
              <a:t>leven</a:t>
            </a:r>
            <a:r>
              <a:rPr lang="en-GB" sz="3100" dirty="0" smtClean="0"/>
              <a:t>. De 113 Online Suicide Survival Guide. </a:t>
            </a:r>
            <a:r>
              <a:rPr lang="en-GB" sz="3100" dirty="0" err="1" smtClean="0"/>
              <a:t>Uitgeverij</a:t>
            </a:r>
            <a:r>
              <a:rPr lang="en-GB" sz="3100" dirty="0" smtClean="0"/>
              <a:t> Boom, 2013. ISBN 9789461055163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sz="3100" dirty="0" smtClean="0"/>
              <a:t>Kwaliteitsdocument Ketenzorg bij suïcidaliteit – Trimbos instituut</a:t>
            </a:r>
          </a:p>
          <a:p>
            <a:r>
              <a:rPr lang="en-US" sz="3100" dirty="0"/>
              <a:t>www.113online.nl </a:t>
            </a:r>
          </a:p>
          <a:p>
            <a:r>
              <a:rPr lang="en-US" sz="3100" dirty="0"/>
              <a:t>www.pitstopsuicide.nl </a:t>
            </a:r>
            <a:endParaRPr lang="nl-NL" sz="31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2692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Dank voor uw aandacht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331640" y="1556792"/>
            <a:ext cx="6126807" cy="4640730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225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Algemene principes suïcidepreventie en IHT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  <a:buSzPct val="70000"/>
            </a:pPr>
            <a:r>
              <a:rPr lang="nl-NL" altLang="en-US" sz="2400" dirty="0" smtClean="0">
                <a:latin typeface="Calibri" pitchFamily="34" charset="0"/>
              </a:rPr>
              <a:t>Focus en systematisch onderzoek </a:t>
            </a:r>
          </a:p>
          <a:p>
            <a:pPr>
              <a:spcBef>
                <a:spcPct val="0"/>
              </a:spcBef>
              <a:buSzPct val="70000"/>
            </a:pPr>
            <a:r>
              <a:rPr lang="nl-NL" altLang="en-US" sz="2400" dirty="0">
                <a:latin typeface="Calibri" pitchFamily="34" charset="0"/>
              </a:rPr>
              <a:t>Contact </a:t>
            </a:r>
            <a:endParaRPr lang="nl-NL" altLang="en-US" sz="2400" dirty="0" smtClean="0">
              <a:latin typeface="Calibri" pitchFamily="34" charset="0"/>
            </a:endParaRPr>
          </a:p>
          <a:p>
            <a:pPr>
              <a:spcBef>
                <a:spcPct val="0"/>
              </a:spcBef>
              <a:buSzPct val="70000"/>
            </a:pPr>
            <a:r>
              <a:rPr lang="nl-NL" altLang="en-US" sz="2400" dirty="0">
                <a:latin typeface="Calibri" pitchFamily="34" charset="0"/>
              </a:rPr>
              <a:t>Naasten betrekken, delen </a:t>
            </a:r>
            <a:r>
              <a:rPr lang="nl-NL" altLang="en-US" sz="2400" dirty="0" smtClean="0">
                <a:latin typeface="Calibri" pitchFamily="34" charset="0"/>
              </a:rPr>
              <a:t>last</a:t>
            </a:r>
          </a:p>
          <a:p>
            <a:pPr>
              <a:spcBef>
                <a:spcPct val="0"/>
              </a:spcBef>
              <a:spcAft>
                <a:spcPts val="600"/>
              </a:spcAft>
              <a:buSzPct val="70000"/>
            </a:pPr>
            <a:r>
              <a:rPr lang="nl-NL" altLang="en-US" sz="2400" dirty="0" smtClean="0">
                <a:latin typeface="Calibri" pitchFamily="34" charset="0"/>
              </a:rPr>
              <a:t>Veiligheid en continuïteit, toegang tot hulp</a:t>
            </a:r>
          </a:p>
          <a:p>
            <a:pPr>
              <a:spcBef>
                <a:spcPct val="0"/>
              </a:spcBef>
              <a:spcAft>
                <a:spcPts val="600"/>
              </a:spcAft>
              <a:buSzPct val="70000"/>
            </a:pPr>
            <a:r>
              <a:rPr lang="nl-NL" altLang="en-US" sz="2400" dirty="0">
                <a:latin typeface="Calibri" pitchFamily="34" charset="0"/>
              </a:rPr>
              <a:t>Versterken </a:t>
            </a:r>
            <a:r>
              <a:rPr lang="nl-NL" altLang="en-US" sz="2400" dirty="0" smtClean="0">
                <a:latin typeface="Calibri" pitchFamily="34" charset="0"/>
              </a:rPr>
              <a:t>beschermende factoren </a:t>
            </a:r>
          </a:p>
          <a:p>
            <a:pPr>
              <a:spcBef>
                <a:spcPct val="0"/>
              </a:spcBef>
              <a:buSzPct val="70000"/>
            </a:pPr>
            <a:r>
              <a:rPr lang="nl-NL" altLang="en-US" sz="2400" dirty="0">
                <a:latin typeface="Calibri" pitchFamily="34" charset="0"/>
              </a:rPr>
              <a:t>Integratieve </a:t>
            </a:r>
            <a:r>
              <a:rPr lang="nl-NL" altLang="en-US" sz="2400" dirty="0" smtClean="0">
                <a:latin typeface="Calibri" pitchFamily="34" charset="0"/>
              </a:rPr>
              <a:t>benadering</a:t>
            </a:r>
            <a:endParaRPr lang="nl-NL" altLang="en-US" sz="2400" dirty="0">
              <a:latin typeface="Calibri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SzPct val="70000"/>
            </a:pPr>
            <a:r>
              <a:rPr lang="nl-NL" altLang="en-US" sz="2400" dirty="0" smtClean="0">
                <a:latin typeface="Calibri" pitchFamily="34" charset="0"/>
              </a:rPr>
              <a:t>Educatie</a:t>
            </a:r>
            <a:endParaRPr lang="nl-NL" altLang="en-US" sz="2400" dirty="0">
              <a:latin typeface="Calibri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SzPct val="70000"/>
            </a:pPr>
            <a:r>
              <a:rPr lang="nl-NL" altLang="en-US" sz="2400" dirty="0" smtClean="0">
                <a:latin typeface="Calibri" pitchFamily="34" charset="0"/>
              </a:rPr>
              <a:t>Beloop volgen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303174" y="3645024"/>
            <a:ext cx="2194349" cy="206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9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94122"/>
          </a:xfrm>
        </p:spPr>
        <p:txBody>
          <a:bodyPr>
            <a:normAutofit/>
          </a:bodyPr>
          <a:lstStyle/>
          <a:p>
            <a:r>
              <a:rPr lang="nl-NL" dirty="0" smtClean="0"/>
              <a:t>Opnamecriteria MDR (voorkeur)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09600" y="1340768"/>
            <a:ext cx="7924800" cy="475252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nl-NL" sz="3200" dirty="0" smtClean="0"/>
              <a:t>Bepalen setting</a:t>
            </a:r>
          </a:p>
          <a:p>
            <a:pPr lvl="1">
              <a:lnSpc>
                <a:spcPct val="120000"/>
              </a:lnSpc>
            </a:pPr>
            <a:r>
              <a:rPr lang="nl-NL" sz="3200" dirty="0" smtClean="0"/>
              <a:t>minst restrictief </a:t>
            </a:r>
            <a:r>
              <a:rPr lang="nl-NL" sz="3200" dirty="0" err="1" smtClean="0"/>
              <a:t>vs</a:t>
            </a:r>
            <a:r>
              <a:rPr lang="nl-NL" sz="3200" dirty="0" smtClean="0"/>
              <a:t> veilig en effectief</a:t>
            </a:r>
          </a:p>
          <a:p>
            <a:pPr lvl="1">
              <a:lnSpc>
                <a:spcPct val="120000"/>
              </a:lnSpc>
            </a:pPr>
            <a:r>
              <a:rPr lang="nl-NL" sz="3200" dirty="0" smtClean="0"/>
              <a:t>Maatwerk, voor- en nadelen</a:t>
            </a:r>
          </a:p>
          <a:p>
            <a:pPr lvl="1">
              <a:lnSpc>
                <a:spcPct val="120000"/>
              </a:lnSpc>
            </a:pPr>
            <a:r>
              <a:rPr lang="nl-NL" sz="3200" dirty="0" smtClean="0"/>
              <a:t>geen evidentie klinisch beter of specifieke risicofactoren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nl-NL" sz="3200" dirty="0" smtClean="0"/>
          </a:p>
          <a:p>
            <a:r>
              <a:rPr lang="nl-NL" sz="3200" dirty="0" smtClean="0"/>
              <a:t>Na een suïcidepoging indien:</a:t>
            </a:r>
          </a:p>
          <a:p>
            <a:pPr lvl="1"/>
            <a:r>
              <a:rPr lang="nl-NL" sz="3200" dirty="0" smtClean="0"/>
              <a:t>psychotisch, waanachtig depressief of delirant </a:t>
            </a:r>
          </a:p>
          <a:p>
            <a:pPr lvl="1"/>
            <a:r>
              <a:rPr lang="nl-NL" sz="3200" dirty="0" smtClean="0"/>
              <a:t>ernstige agitatie</a:t>
            </a:r>
          </a:p>
          <a:p>
            <a:pPr lvl="1"/>
            <a:r>
              <a:rPr lang="en-US" sz="3200" dirty="0"/>
              <a:t>m</a:t>
            </a:r>
            <a:r>
              <a:rPr lang="nl-NL" sz="3200" dirty="0" err="1" smtClean="0"/>
              <a:t>an</a:t>
            </a:r>
            <a:r>
              <a:rPr lang="nl-NL" sz="3200" dirty="0" smtClean="0"/>
              <a:t> &gt; 40, blanco VG</a:t>
            </a:r>
          </a:p>
          <a:p>
            <a:pPr lvl="1"/>
            <a:r>
              <a:rPr lang="nl-NL" sz="3200" dirty="0"/>
              <a:t>k</a:t>
            </a:r>
            <a:r>
              <a:rPr lang="nl-NL" sz="3200" dirty="0" smtClean="0"/>
              <a:t>linisch OZ noodzakelijk</a:t>
            </a:r>
          </a:p>
          <a:p>
            <a:pPr lvl="1"/>
            <a:r>
              <a:rPr lang="nl-NL" sz="3200" dirty="0" smtClean="0"/>
              <a:t>poging gewelddadig/ bijna dodelijk/ weloverwogen</a:t>
            </a:r>
            <a:endParaRPr lang="en-US" sz="3200" dirty="0" smtClean="0"/>
          </a:p>
          <a:p>
            <a:pPr>
              <a:lnSpc>
                <a:spcPct val="140000"/>
              </a:lnSpc>
            </a:pPr>
            <a:endParaRPr lang="nl-NL" sz="44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600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Opnamecriteria MDR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400" dirty="0" smtClean="0"/>
              <a:t>(vervolg)</a:t>
            </a:r>
          </a:p>
          <a:p>
            <a:pPr lvl="1"/>
            <a:r>
              <a:rPr lang="en-US" sz="2400" dirty="0" smtClean="0"/>
              <a:t>v</a:t>
            </a:r>
            <a:r>
              <a:rPr lang="nl-NL" sz="2400" dirty="0" err="1" smtClean="0"/>
              <a:t>oorkomen</a:t>
            </a:r>
            <a:r>
              <a:rPr lang="nl-NL" sz="2400" dirty="0" smtClean="0"/>
              <a:t> ontdekking </a:t>
            </a:r>
          </a:p>
          <a:p>
            <a:pPr lvl="1"/>
            <a:r>
              <a:rPr lang="nl-NL" sz="2400" dirty="0" smtClean="0">
                <a:solidFill>
                  <a:srgbClr val="FFFF00"/>
                </a:solidFill>
              </a:rPr>
              <a:t>persisterende intentie </a:t>
            </a:r>
            <a:r>
              <a:rPr lang="nl-NL" sz="2400" dirty="0" smtClean="0"/>
              <a:t>en spijt te leven</a:t>
            </a:r>
          </a:p>
          <a:p>
            <a:pPr lvl="1"/>
            <a:r>
              <a:rPr lang="nl-NL" sz="2400" dirty="0" smtClean="0"/>
              <a:t>zwak oordeelsvermogen en weigering hulp</a:t>
            </a:r>
          </a:p>
          <a:p>
            <a:pPr lvl="1"/>
            <a:r>
              <a:rPr lang="en-US" sz="2400" dirty="0" err="1">
                <a:solidFill>
                  <a:srgbClr val="FFFF00"/>
                </a:solidFill>
              </a:rPr>
              <a:t>g</a:t>
            </a:r>
            <a:r>
              <a:rPr lang="en-US" sz="2400" dirty="0" err="1" smtClean="0">
                <a:solidFill>
                  <a:srgbClr val="FFFF00"/>
                </a:solidFill>
              </a:rPr>
              <a:t>een</a:t>
            </a:r>
            <a:r>
              <a:rPr lang="nl-NL" sz="2400" dirty="0" smtClean="0">
                <a:solidFill>
                  <a:srgbClr val="FFFF00"/>
                </a:solidFill>
              </a:rPr>
              <a:t> steunsysteem </a:t>
            </a:r>
            <a:r>
              <a:rPr lang="nl-NL" sz="2400" dirty="0" smtClean="0"/>
              <a:t>(inclusief huisvesting)</a:t>
            </a:r>
          </a:p>
          <a:p>
            <a:r>
              <a:rPr lang="nl-NL" sz="2400" dirty="0" smtClean="0"/>
              <a:t>(Mogelijk) bij suïcidegedachten met:</a:t>
            </a:r>
          </a:p>
          <a:p>
            <a:pPr lvl="1"/>
            <a:r>
              <a:rPr lang="nl-NL" sz="2400" dirty="0" smtClean="0"/>
              <a:t>plan met hoge letaliteit</a:t>
            </a:r>
          </a:p>
          <a:p>
            <a:pPr lvl="1"/>
            <a:r>
              <a:rPr lang="nl-NL" sz="2400" dirty="0" smtClean="0"/>
              <a:t>sterke doodswens</a:t>
            </a:r>
          </a:p>
          <a:p>
            <a:pPr lvl="1"/>
            <a:r>
              <a:rPr lang="nl-NL" sz="2400" dirty="0" smtClean="0"/>
              <a:t>vitale uitputting</a:t>
            </a:r>
            <a:endParaRPr lang="en-US" sz="2400" dirty="0" smtClean="0"/>
          </a:p>
          <a:p>
            <a:pPr marL="457200" lvl="1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796136" y="4365104"/>
            <a:ext cx="2485006" cy="139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27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Opnamecriteria MDR (mogelijk)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sz="2600" dirty="0" smtClean="0"/>
              <a:t>(vervolg)</a:t>
            </a:r>
          </a:p>
          <a:p>
            <a:pPr lvl="1"/>
            <a:r>
              <a:rPr lang="nl-NL" sz="2600" dirty="0" smtClean="0">
                <a:solidFill>
                  <a:srgbClr val="FFFF00"/>
                </a:solidFill>
              </a:rPr>
              <a:t>ernstige psychiatrische stoornis </a:t>
            </a:r>
          </a:p>
          <a:p>
            <a:pPr lvl="1"/>
            <a:r>
              <a:rPr lang="nl-NL" sz="2600" dirty="0" smtClean="0"/>
              <a:t>VG (ernstige) TS</a:t>
            </a:r>
          </a:p>
          <a:p>
            <a:pPr lvl="1"/>
            <a:r>
              <a:rPr lang="nl-NL" sz="2600" dirty="0"/>
              <a:t>l</a:t>
            </a:r>
            <a:r>
              <a:rPr lang="nl-NL" sz="2600" dirty="0" smtClean="0"/>
              <a:t>ichamelijke ziekte</a:t>
            </a:r>
          </a:p>
          <a:p>
            <a:pPr lvl="1"/>
            <a:r>
              <a:rPr lang="nl-NL" sz="2600" dirty="0"/>
              <a:t>b</a:t>
            </a:r>
            <a:r>
              <a:rPr lang="nl-NL" sz="2600" dirty="0" smtClean="0"/>
              <a:t>eperkt steunsysteem (incl. dakloosheid)</a:t>
            </a:r>
          </a:p>
          <a:p>
            <a:pPr lvl="1"/>
            <a:r>
              <a:rPr lang="nl-NL" sz="2600" dirty="0" smtClean="0">
                <a:solidFill>
                  <a:srgbClr val="FFFF00"/>
                </a:solidFill>
              </a:rPr>
              <a:t>ontbrekend/ slecht contact/ behandelrelatie</a:t>
            </a:r>
          </a:p>
          <a:p>
            <a:pPr lvl="1"/>
            <a:r>
              <a:rPr lang="nl-NL" sz="2600" dirty="0" smtClean="0"/>
              <a:t>noodzaak gestructureerde setting voor diagnostiek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724128" y="1628800"/>
            <a:ext cx="2520298" cy="16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67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Opname versus ambulant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Argumenten voor opname</a:t>
            </a:r>
            <a:endParaRPr lang="nl-NL" sz="2400" dirty="0"/>
          </a:p>
          <a:p>
            <a:pPr lvl="0"/>
            <a:r>
              <a:rPr lang="nl-NL" sz="2400" dirty="0" smtClean="0"/>
              <a:t>Mogelijkheid </a:t>
            </a:r>
            <a:r>
              <a:rPr lang="nl-NL" sz="2400" dirty="0"/>
              <a:t>separeren, </a:t>
            </a:r>
            <a:r>
              <a:rPr lang="nl-NL" sz="2400" dirty="0" smtClean="0"/>
              <a:t>fixeren, dwangmedicatie</a:t>
            </a:r>
            <a:endParaRPr lang="nl-NL" sz="2400" dirty="0"/>
          </a:p>
          <a:p>
            <a:pPr lvl="0"/>
            <a:r>
              <a:rPr lang="nl-NL" sz="2400" dirty="0" smtClean="0"/>
              <a:t>24-uurs observatie, suïciderisico </a:t>
            </a:r>
            <a:r>
              <a:rPr lang="nl-NL" sz="2400" dirty="0"/>
              <a:t>zeer frequent </a:t>
            </a:r>
            <a:r>
              <a:rPr lang="nl-NL" sz="2400" dirty="0" smtClean="0"/>
              <a:t>inschatten</a:t>
            </a:r>
            <a:endParaRPr lang="nl-NL" sz="2400" dirty="0"/>
          </a:p>
          <a:p>
            <a:pPr lvl="0"/>
            <a:r>
              <a:rPr lang="nl-NL" sz="2400" dirty="0"/>
              <a:t>Inperken toegang tot schadelijke voorwerpen en </a:t>
            </a:r>
            <a:r>
              <a:rPr lang="nl-NL" sz="2400" dirty="0" smtClean="0"/>
              <a:t>middelen</a:t>
            </a:r>
          </a:p>
          <a:p>
            <a:pPr lvl="0"/>
            <a:r>
              <a:rPr lang="nl-NL" sz="2400" dirty="0"/>
              <a:t>D</a:t>
            </a:r>
            <a:r>
              <a:rPr lang="nl-NL" sz="2400" dirty="0" smtClean="0"/>
              <a:t>raagkracht </a:t>
            </a:r>
            <a:r>
              <a:rPr lang="nl-NL" sz="2400" dirty="0"/>
              <a:t>steunsysteem </a:t>
            </a:r>
            <a:r>
              <a:rPr lang="nl-NL" sz="2400" dirty="0" smtClean="0"/>
              <a:t>overschreden of ontbrekend</a:t>
            </a:r>
          </a:p>
          <a:p>
            <a:pPr marL="0" lv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9363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Opname versus ambulant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dirty="0" smtClean="0"/>
              <a:t>Argumenten tegen opname</a:t>
            </a:r>
            <a:endParaRPr lang="nl-NL" sz="2800" dirty="0"/>
          </a:p>
          <a:p>
            <a:pPr lvl="0"/>
            <a:r>
              <a:rPr lang="nl-NL" sz="2800" dirty="0"/>
              <a:t>Inperken </a:t>
            </a:r>
            <a:r>
              <a:rPr lang="nl-NL" sz="2800" dirty="0" smtClean="0"/>
              <a:t>autonomie</a:t>
            </a:r>
            <a:endParaRPr lang="nl-NL" sz="2800" dirty="0"/>
          </a:p>
          <a:p>
            <a:pPr lvl="0"/>
            <a:r>
              <a:rPr lang="nl-NL" sz="2800" dirty="0"/>
              <a:t>Verlies maatschappelijke rol </a:t>
            </a:r>
            <a:endParaRPr lang="nl-NL" sz="2800" dirty="0" smtClean="0"/>
          </a:p>
          <a:p>
            <a:pPr lvl="0"/>
            <a:r>
              <a:rPr lang="nl-NL" sz="2800" dirty="0" smtClean="0"/>
              <a:t>Versterken </a:t>
            </a:r>
            <a:r>
              <a:rPr lang="nl-NL" sz="2800" dirty="0" err="1" smtClean="0"/>
              <a:t>entrapment</a:t>
            </a:r>
            <a:r>
              <a:rPr lang="nl-NL" sz="2800" dirty="0" smtClean="0"/>
              <a:t> </a:t>
            </a:r>
            <a:endParaRPr lang="nl-NL" sz="2800" dirty="0"/>
          </a:p>
          <a:p>
            <a:pPr lvl="0"/>
            <a:r>
              <a:rPr lang="nl-NL" sz="2800" dirty="0"/>
              <a:t>Stigma, </a:t>
            </a:r>
            <a:r>
              <a:rPr lang="nl-NL" sz="2800" dirty="0" smtClean="0"/>
              <a:t>schaamte</a:t>
            </a:r>
            <a:endParaRPr lang="nl-NL" sz="2800" dirty="0"/>
          </a:p>
          <a:p>
            <a:pPr lvl="0"/>
            <a:r>
              <a:rPr lang="nl-NL" sz="2800" dirty="0" smtClean="0"/>
              <a:t>Onveilig herstelklimaat</a:t>
            </a:r>
          </a:p>
          <a:p>
            <a:pPr lvl="0"/>
            <a:r>
              <a:rPr lang="nl-NL" sz="2800" dirty="0" smtClean="0"/>
              <a:t>Meer bestrijding, controle en beheersing </a:t>
            </a:r>
            <a:r>
              <a:rPr lang="nl-NL" sz="2800" dirty="0"/>
              <a:t>dan </a:t>
            </a:r>
            <a:r>
              <a:rPr lang="nl-NL" sz="2800" dirty="0" smtClean="0"/>
              <a:t>begrijpen</a:t>
            </a:r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932040" y="1772816"/>
            <a:ext cx="3243698" cy="242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891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Opname versus ambulant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sz="2400" dirty="0" smtClean="0"/>
              <a:t>(vervolg)</a:t>
            </a:r>
          </a:p>
          <a:p>
            <a:pPr lvl="0"/>
            <a:r>
              <a:rPr lang="nl-NL" sz="2400" dirty="0" smtClean="0"/>
              <a:t>Handelen </a:t>
            </a:r>
            <a:r>
              <a:rPr lang="nl-NL" sz="2400" dirty="0"/>
              <a:t>vanuit </a:t>
            </a:r>
            <a:r>
              <a:rPr lang="nl-NL" sz="2400" dirty="0" smtClean="0"/>
              <a:t>angst</a:t>
            </a:r>
          </a:p>
          <a:p>
            <a:pPr lvl="0"/>
            <a:r>
              <a:rPr lang="nl-NL" sz="2400" dirty="0" smtClean="0"/>
              <a:t>Extra transitiemomenten</a:t>
            </a:r>
            <a:endParaRPr lang="nl-NL" sz="2400" dirty="0"/>
          </a:p>
          <a:p>
            <a:pPr lvl="0"/>
            <a:r>
              <a:rPr lang="nl-NL" sz="2400" dirty="0"/>
              <a:t>Frustratie van werkrelatie</a:t>
            </a:r>
          </a:p>
          <a:p>
            <a:pPr lvl="0"/>
            <a:r>
              <a:rPr lang="nl-NL" sz="2400" dirty="0" smtClean="0"/>
              <a:t>Boosheid en escalerende </a:t>
            </a:r>
            <a:r>
              <a:rPr lang="nl-NL" sz="2400" dirty="0"/>
              <a:t>strijd over autonomie en grenzen</a:t>
            </a:r>
          </a:p>
          <a:p>
            <a:pPr lvl="0"/>
            <a:r>
              <a:rPr lang="nl-NL" sz="2400" dirty="0"/>
              <a:t>Verzwijgen om </a:t>
            </a:r>
            <a:r>
              <a:rPr lang="nl-NL" sz="2400" dirty="0" smtClean="0"/>
              <a:t>te </a:t>
            </a:r>
            <a:r>
              <a:rPr lang="nl-NL" sz="2400" dirty="0"/>
              <a:t>ontkomen</a:t>
            </a:r>
          </a:p>
          <a:p>
            <a:pPr lvl="0"/>
            <a:r>
              <a:rPr lang="nl-NL" sz="2400" dirty="0"/>
              <a:t>Voegt weinig toe bij chronisch suïcidaal gedrag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433045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490</TotalTime>
  <Words>797</Words>
  <Application>Microsoft Macintosh PowerPoint</Application>
  <PresentationFormat>Diavoorstelling (4:3)</PresentationFormat>
  <Paragraphs>172</Paragraphs>
  <Slides>21</Slides>
  <Notes>0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Horizon</vt:lpstr>
      <vt:lpstr>IHT en de suïcidale patiënt</vt:lpstr>
      <vt:lpstr>Vandaag</vt:lpstr>
      <vt:lpstr>Algemene principes suïcidepreventie en IHT</vt:lpstr>
      <vt:lpstr>Opnamecriteria MDR (voorkeur)</vt:lpstr>
      <vt:lpstr>Opnamecriteria MDR</vt:lpstr>
      <vt:lpstr>Opnamecriteria MDR (mogelijk)</vt:lpstr>
      <vt:lpstr>Opname versus ambulant</vt:lpstr>
      <vt:lpstr>Opname versus ambulant</vt:lpstr>
      <vt:lpstr>Opname versus ambulant</vt:lpstr>
      <vt:lpstr>Voorzorgen bij opname</vt:lpstr>
      <vt:lpstr>Voorwaarden veilig ambulant werken</vt:lpstr>
      <vt:lpstr>Chronisch suïcidaal gedrag</vt:lpstr>
      <vt:lpstr>IHT Noord- en Midden-Limburg (Vincent van Gogh voor geestelijke gezondheid)</vt:lpstr>
      <vt:lpstr>Convenant suïcidepreventie</vt:lpstr>
      <vt:lpstr>Werkboek module suïcidepreventie</vt:lpstr>
      <vt:lpstr>Lessons learned</vt:lpstr>
      <vt:lpstr>Ervaringsverhaal</vt:lpstr>
      <vt:lpstr>Discussie</vt:lpstr>
      <vt:lpstr>Discussie</vt:lpstr>
      <vt:lpstr>Bronnen en literatuur</vt:lpstr>
      <vt:lpstr>Dank voor uw aandacht</vt:lpstr>
    </vt:vector>
  </TitlesOfParts>
  <Company>VvG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IHT en de suïcidale patiënt</dc:title>
  <dc:creator>Bollen, C.S.C. (Psychiater verslavingszorg en FACT)</dc:creator>
  <cp:lastModifiedBy>Karin Bonouvrie</cp:lastModifiedBy>
  <cp:revision>56</cp:revision>
  <dcterms:created xsi:type="dcterms:W3CDTF">2016-12-03T13:59:45Z</dcterms:created>
  <dcterms:modified xsi:type="dcterms:W3CDTF">2016-12-03T14:00:09Z</dcterms:modified>
</cp:coreProperties>
</file>