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0" r:id="rId2"/>
  </p:sldMasterIdLst>
  <p:notesMasterIdLst>
    <p:notesMasterId r:id="rId33"/>
  </p:notesMasterIdLst>
  <p:sldIdLst>
    <p:sldId id="278" r:id="rId3"/>
    <p:sldId id="279" r:id="rId4"/>
    <p:sldId id="290" r:id="rId5"/>
    <p:sldId id="280" r:id="rId6"/>
    <p:sldId id="291" r:id="rId7"/>
    <p:sldId id="308" r:id="rId8"/>
    <p:sldId id="286" r:id="rId9"/>
    <p:sldId id="284" r:id="rId10"/>
    <p:sldId id="285" r:id="rId11"/>
    <p:sldId id="287" r:id="rId12"/>
    <p:sldId id="283" r:id="rId13"/>
    <p:sldId id="292" r:id="rId14"/>
    <p:sldId id="293" r:id="rId15"/>
    <p:sldId id="294" r:id="rId16"/>
    <p:sldId id="295" r:id="rId17"/>
    <p:sldId id="296" r:id="rId18"/>
    <p:sldId id="297" r:id="rId19"/>
    <p:sldId id="298" r:id="rId20"/>
    <p:sldId id="300" r:id="rId21"/>
    <p:sldId id="301" r:id="rId22"/>
    <p:sldId id="256" r:id="rId23"/>
    <p:sldId id="257" r:id="rId24"/>
    <p:sldId id="258" r:id="rId25"/>
    <p:sldId id="306" r:id="rId26"/>
    <p:sldId id="305" r:id="rId27"/>
    <p:sldId id="302" r:id="rId28"/>
    <p:sldId id="304" r:id="rId29"/>
    <p:sldId id="307" r:id="rId30"/>
    <p:sldId id="303"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849" autoAdjust="0"/>
    <p:restoredTop sz="83387" autoAdjust="0"/>
  </p:normalViewPr>
  <p:slideViewPr>
    <p:cSldViewPr>
      <p:cViewPr>
        <p:scale>
          <a:sx n="104" d="100"/>
          <a:sy n="104" d="100"/>
        </p:scale>
        <p:origin x="-2568" y="-8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F4D64-D2C2-4E17-902E-EFE2D58AC4FD}" type="datetimeFigureOut">
              <a:rPr lang="nl-NL" smtClean="0"/>
              <a:pPr/>
              <a:t>13-11-2015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3345F-469E-4337-9079-69339FC0C9BF}"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146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37931725" indent="-37474525">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B32D9EF0-91D6-41C1-B7D7-50C551A73AB5}" type="slidenum">
              <a:rPr lang="nl-NL" altLang="nl-NL"/>
              <a:pPr>
                <a:spcBef>
                  <a:spcPct val="0"/>
                </a:spcBef>
              </a:pPr>
              <a:t>1</a:t>
            </a:fld>
            <a:endParaRPr lang="nl-NL" altLang="nl-NL"/>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935" y="4343693"/>
            <a:ext cx="5028132" cy="4113922"/>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nl-NL" sz="1200" b="0" i="0" u="none" strike="noStrike" kern="1200" baseline="0" dirty="0" smtClean="0">
                <a:solidFill>
                  <a:schemeClr val="tx1"/>
                </a:solidFill>
                <a:latin typeface="+mn-lt"/>
                <a:ea typeface="+mn-ea"/>
                <a:cs typeface="+mn-cs"/>
              </a:rPr>
              <a:t>BVC</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Confused</a:t>
            </a:r>
            <a:endParaRPr lang="nl-NL" sz="1200" b="0" i="0" u="none" strike="noStrike" kern="1200" baseline="0" dirty="0" smtClean="0">
              <a:solidFill>
                <a:schemeClr val="tx1"/>
              </a:solidFill>
              <a:latin typeface="+mn-lt"/>
              <a:ea typeface="+mn-ea"/>
              <a:cs typeface="+mn-cs"/>
            </a:endParaRPr>
          </a:p>
          <a:p>
            <a:pPr rtl="0"/>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Irritable</a:t>
            </a:r>
            <a:endParaRPr lang="nl-NL" sz="1200" b="0" i="0" u="none" strike="noStrike" kern="1200" baseline="0" dirty="0" smtClean="0">
              <a:solidFill>
                <a:schemeClr val="tx1"/>
              </a:solidFill>
              <a:latin typeface="+mn-lt"/>
              <a:ea typeface="+mn-ea"/>
              <a:cs typeface="+mn-cs"/>
            </a:endParaRPr>
          </a:p>
          <a:p>
            <a:pPr rtl="0"/>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Boisterious</a:t>
            </a:r>
            <a:endParaRPr lang="nl-NL" sz="1200" b="0" i="0" u="none" strike="noStrike" kern="1200" baseline="0" dirty="0" smtClean="0">
              <a:solidFill>
                <a:schemeClr val="tx1"/>
              </a:solidFill>
              <a:latin typeface="+mn-lt"/>
              <a:ea typeface="+mn-ea"/>
              <a:cs typeface="+mn-cs"/>
            </a:endParaRPr>
          </a:p>
          <a:p>
            <a:pPr rtl="0"/>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Physical</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threatening</a:t>
            </a:r>
            <a:endParaRPr lang="nl-NL" sz="1200" b="0" i="0" u="none" strike="noStrike" kern="1200" baseline="0" dirty="0" smtClean="0">
              <a:solidFill>
                <a:schemeClr val="tx1"/>
              </a:solidFill>
              <a:latin typeface="+mn-lt"/>
              <a:ea typeface="+mn-ea"/>
              <a:cs typeface="+mn-cs"/>
            </a:endParaRPr>
          </a:p>
          <a:p>
            <a:pPr rtl="0"/>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Verbal</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threatening</a:t>
            </a:r>
            <a:endParaRPr lang="nl-NL" sz="1200" b="0" i="0" u="none" strike="noStrike" kern="1200" baseline="0" dirty="0" smtClean="0">
              <a:solidFill>
                <a:schemeClr val="tx1"/>
              </a:solidFill>
              <a:latin typeface="+mn-lt"/>
              <a:ea typeface="+mn-ea"/>
              <a:cs typeface="+mn-cs"/>
            </a:endParaRPr>
          </a:p>
          <a:p>
            <a:pPr rtl="0"/>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Attacking</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objects</a:t>
            </a:r>
            <a:endParaRPr lang="nl-NL" sz="1200" b="0" i="0" u="none" strike="noStrike" kern="1200" baseline="0" dirty="0" smtClean="0">
              <a:solidFill>
                <a:schemeClr val="tx1"/>
              </a:solidFill>
              <a:latin typeface="+mn-lt"/>
              <a:ea typeface="+mn-ea"/>
              <a:cs typeface="+mn-cs"/>
            </a:endParaRPr>
          </a:p>
          <a:p>
            <a:endParaRPr lang="en-US" dirty="0" smtClean="0"/>
          </a:p>
          <a:p>
            <a:r>
              <a:rPr lang="en-US" dirty="0" smtClean="0"/>
              <a:t>DASA</a:t>
            </a:r>
          </a:p>
          <a:p>
            <a:pPr rtl="0"/>
            <a:r>
              <a:rPr lang="nl-NL" sz="1200" b="0" i="0" u="none" strike="noStrike" kern="1200" baseline="0" dirty="0" smtClean="0">
                <a:solidFill>
                  <a:schemeClr val="tx1"/>
                </a:solidFill>
                <a:latin typeface="+mn-lt"/>
                <a:ea typeface="+mn-ea"/>
                <a:cs typeface="+mn-cs"/>
              </a:rPr>
              <a:t>1. prikkelbaarheid </a:t>
            </a:r>
          </a:p>
          <a:p>
            <a:pPr rtl="0"/>
            <a:r>
              <a:rPr lang="nl-NL" sz="1200" b="0" i="0" u="none" strike="noStrike" kern="1200" baseline="0" dirty="0" smtClean="0">
                <a:solidFill>
                  <a:schemeClr val="tx1"/>
                </a:solidFill>
                <a:latin typeface="+mn-lt"/>
                <a:ea typeface="+mn-ea"/>
                <a:cs typeface="+mn-cs"/>
              </a:rPr>
              <a:t>2. impulsiviteit</a:t>
            </a:r>
          </a:p>
          <a:p>
            <a:pPr rtl="0"/>
            <a:r>
              <a:rPr lang="nl-NL" sz="1200" b="0" i="0" u="none" strike="noStrike" kern="1200" baseline="0" dirty="0" smtClean="0">
                <a:solidFill>
                  <a:schemeClr val="tx1"/>
                </a:solidFill>
                <a:latin typeface="+mn-lt"/>
                <a:ea typeface="+mn-ea"/>
                <a:cs typeface="+mn-cs"/>
              </a:rPr>
              <a:t>3. onwil om aanwijzingen op te volgen</a:t>
            </a:r>
          </a:p>
          <a:p>
            <a:pPr rtl="0"/>
            <a:r>
              <a:rPr lang="nl-NL" sz="1200" b="0" i="0" u="none" strike="noStrike" kern="1200" baseline="0" dirty="0" smtClean="0">
                <a:solidFill>
                  <a:schemeClr val="tx1"/>
                </a:solidFill>
                <a:latin typeface="+mn-lt"/>
                <a:ea typeface="+mn-ea"/>
                <a:cs typeface="+mn-cs"/>
              </a:rPr>
              <a:t>4. gevoelig voor vermeende provocaties</a:t>
            </a:r>
          </a:p>
          <a:p>
            <a:pPr rtl="0"/>
            <a:r>
              <a:rPr lang="nl-NL" sz="1200" b="0" i="0" u="none" strike="noStrike" kern="1200" baseline="0" dirty="0" smtClean="0">
                <a:solidFill>
                  <a:schemeClr val="tx1"/>
                </a:solidFill>
                <a:latin typeface="+mn-lt"/>
                <a:ea typeface="+mn-ea"/>
                <a:cs typeface="+mn-cs"/>
              </a:rPr>
              <a:t>5. snel kwaad als verzoeken worden afgewezen</a:t>
            </a:r>
          </a:p>
          <a:p>
            <a:pPr rtl="0"/>
            <a:r>
              <a:rPr lang="nl-NL" sz="1200" b="0" i="0" u="none" strike="noStrike" kern="1200" baseline="0" dirty="0" smtClean="0">
                <a:solidFill>
                  <a:schemeClr val="tx1"/>
                </a:solidFill>
                <a:latin typeface="+mn-lt"/>
                <a:ea typeface="+mn-ea"/>
                <a:cs typeface="+mn-cs"/>
              </a:rPr>
              <a:t>6. negatieve houding/attitude</a:t>
            </a:r>
          </a:p>
          <a:p>
            <a:pPr rtl="0"/>
            <a:r>
              <a:rPr lang="nl-NL" sz="1200" b="0" i="0" u="none" strike="noStrike" kern="1200" baseline="0" dirty="0" smtClean="0">
                <a:solidFill>
                  <a:schemeClr val="tx1"/>
                </a:solidFill>
                <a:latin typeface="+mn-lt"/>
                <a:ea typeface="+mn-ea"/>
                <a:cs typeface="+mn-cs"/>
              </a:rPr>
              <a:t>7. verbale bedreigingen</a:t>
            </a:r>
          </a:p>
          <a:p>
            <a:endParaRPr lang="en-US" dirty="0" smtClean="0"/>
          </a:p>
          <a:p>
            <a:endParaRPr lang="nl-NL" dirty="0"/>
          </a:p>
        </p:txBody>
      </p:sp>
      <p:sp>
        <p:nvSpPr>
          <p:cNvPr id="4" name="Tijdelijke aanduiding voor dianummer 3"/>
          <p:cNvSpPr>
            <a:spLocks noGrp="1"/>
          </p:cNvSpPr>
          <p:nvPr>
            <p:ph type="sldNum" sz="quarter" idx="10"/>
          </p:nvPr>
        </p:nvSpPr>
        <p:spPr/>
        <p:txBody>
          <a:bodyPr/>
          <a:lstStyle/>
          <a:p>
            <a:fld id="{2843345F-469E-4337-9079-69339FC0C9BF}" type="slidenum">
              <a:rPr lang="nl-NL" smtClean="0"/>
              <a:pPr/>
              <a:t>17</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5585635"/>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18</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nl-NL" altLang="nl-NL" b="1" dirty="0" smtClean="0"/>
              <a:t>Dit is de wijze waarop de rapportage in het elektronisch patiënten dossier is weergegeven. Zoals we hier zien lichten de alarmerende scores op in een andere kleur en zien we ook patronen van licht herstel gedurende de eerste week van de opname. Op het twee tabblad worden de uitgebreidere scores per week aangegeven. Ook hier is patroon herkenning mogelijk. Veel units tonen deze beelden via een beamer in de patiënten besprekingen. </a:t>
            </a:r>
          </a:p>
        </p:txBody>
      </p:sp>
      <p:sp>
        <p:nvSpPr>
          <p:cNvPr id="63492" name="Tijdelijke aanduiding voor dianummer 3"/>
          <p:cNvSpPr>
            <a:spLocks noGrp="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fld id="{0462D84E-A1D4-4547-BFFE-B2801D730F6A}" type="slidenum">
              <a:rPr lang="en-US" smtClean="0"/>
              <a:pPr eaLnBrk="1" hangingPunct="1">
                <a:defRPr/>
              </a:pPr>
              <a:t>19</a:t>
            </a:fld>
            <a:endParaRPr 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092570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lnSpc>
                <a:spcPct val="120000"/>
              </a:lnSpc>
            </a:pPr>
            <a:r>
              <a:rPr lang="en-US" altLang="nl-NL" smtClean="0">
                <a:solidFill>
                  <a:schemeClr val="bg1"/>
                </a:solidFill>
                <a:ea typeface="ＭＳ Ｐゴシック" pitchFamily="-1" charset="-128"/>
              </a:rPr>
              <a:t>Hij is gevaarlijk </a:t>
            </a:r>
          </a:p>
          <a:p>
            <a:pPr eaLnBrk="1" hangingPunct="1">
              <a:lnSpc>
                <a:spcPct val="120000"/>
              </a:lnSpc>
            </a:pPr>
            <a:r>
              <a:rPr lang="en-US" altLang="nl-NL" smtClean="0">
                <a:solidFill>
                  <a:schemeClr val="bg1"/>
                </a:solidFill>
                <a:ea typeface="ＭＳ Ｐゴシック" pitchFamily="-1" charset="-128"/>
              </a:rPr>
              <a:t>Dreigt , scheldt uit</a:t>
            </a:r>
          </a:p>
          <a:p>
            <a:pPr eaLnBrk="1" hangingPunct="1">
              <a:lnSpc>
                <a:spcPct val="120000"/>
              </a:lnSpc>
            </a:pPr>
            <a:r>
              <a:rPr lang="en-US" altLang="nl-NL" smtClean="0">
                <a:solidFill>
                  <a:schemeClr val="bg1"/>
                </a:solidFill>
                <a:ea typeface="ＭＳ Ｐゴシック" pitchFamily="-1" charset="-128"/>
              </a:rPr>
              <a:t>Team overbelast, voelen zich persoonlijk bedreigd</a:t>
            </a:r>
          </a:p>
          <a:p>
            <a:endParaRPr lang="nl-NL" altLang="nl-NL"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20</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3</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27652" name="Tijdelijke aanduiding voor dianumm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E483EE74-A097-4566-A727-01E2A06F0250}" type="slidenum">
              <a:rPr lang="nl-NL" altLang="nl-NL"/>
              <a:pPr>
                <a:spcBef>
                  <a:spcPct val="0"/>
                </a:spcBef>
              </a:pPr>
              <a:t>4</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5</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6</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11</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12</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13</a:t>
            </a:fld>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16</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Tijdelijke aanduiding voor datum 3"/>
          <p:cNvSpPr>
            <a:spLocks noGrp="1"/>
          </p:cNvSpPr>
          <p:nvPr>
            <p:ph type="dt" sz="half" idx="10"/>
          </p:nvPr>
        </p:nvSpPr>
        <p:spPr/>
        <p:txBody>
          <a:bodyPr/>
          <a:lstStyle/>
          <a:p>
            <a:fld id="{F6911326-1F22-4401-B2BA-DA6BC53FF4FA}" type="datetimeFigureOut">
              <a:rPr lang="en-US" smtClean="0"/>
              <a:pPr/>
              <a:t>13-11-2015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583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6911326-1F22-4401-B2BA-DA6BC53FF4FA}" type="datetimeFigureOut">
              <a:rPr lang="en-US" smtClean="0"/>
              <a:pPr/>
              <a:t>13-11-2015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288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6911326-1F22-4401-B2BA-DA6BC53FF4FA}" type="datetimeFigureOut">
              <a:rPr lang="en-US" smtClean="0"/>
              <a:pPr/>
              <a:t>13-11-2015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878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61700103-1E9D-41B2-A085-486C965BDD19}" type="slidenum">
              <a:rPr lang="nl-NL" altLang="nl-NL"/>
              <a:pPr>
                <a:defRPr/>
              </a:pPr>
              <a:t>‹nr.›</a:t>
            </a:fld>
            <a:endParaRPr lang="nl-NL" alt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0000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eldia">
    <p:spTree>
      <p:nvGrpSpPr>
        <p:cNvPr id="1" name=""/>
        <p:cNvGrpSpPr/>
        <p:nvPr/>
      </p:nvGrpSpPr>
      <p:grpSpPr>
        <a:xfrm>
          <a:off x="0" y="0"/>
          <a:ext cx="0" cy="0"/>
          <a:chOff x="0" y="0"/>
          <a:chExt cx="0" cy="0"/>
        </a:xfrm>
      </p:grpSpPr>
      <p:sp>
        <p:nvSpPr>
          <p:cNvPr id="3" name="Subtitel 2"/>
          <p:cNvSpPr>
            <a:spLocks noGrp="1"/>
          </p:cNvSpPr>
          <p:nvPr>
            <p:ph type="subTitle" idx="1"/>
          </p:nvPr>
        </p:nvSpPr>
        <p:spPr>
          <a:xfrm>
            <a:off x="1619672" y="2996952"/>
            <a:ext cx="7162800" cy="1224136"/>
          </a:xfr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7" name="Titel 6"/>
          <p:cNvSpPr>
            <a:spLocks noGrp="1"/>
          </p:cNvSpPr>
          <p:nvPr>
            <p:ph type="title"/>
          </p:nvPr>
        </p:nvSpPr>
        <p:spPr>
          <a:xfrm>
            <a:off x="1619672" y="2204864"/>
            <a:ext cx="7162800" cy="808037"/>
          </a:xfrm>
        </p:spPr>
        <p:txBody>
          <a:bodyPr/>
          <a:lstStyle>
            <a:lvl1pPr algn="l">
              <a:defRPr sz="4400"/>
            </a:lvl1pPr>
          </a:lstStyle>
          <a:p>
            <a:r>
              <a:rPr lang="nl-NL" smtClean="0"/>
              <a:t>Klik om de stijl te bewerken</a:t>
            </a:r>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821944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el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smtClean="0"/>
              <a:t>Klik om de stijl te bewerken</a:t>
            </a:r>
            <a:endParaRPr lang="nl-NL" dirty="0"/>
          </a:p>
        </p:txBody>
      </p:sp>
      <p:sp>
        <p:nvSpPr>
          <p:cNvPr id="3" name="Tijdelijke aanduiding voor tekst 2"/>
          <p:cNvSpPr>
            <a:spLocks noGrp="1"/>
          </p:cNvSpPr>
          <p:nvPr>
            <p:ph type="body" idx="1"/>
          </p:nvPr>
        </p:nvSpPr>
        <p:spPr/>
        <p:txBody>
          <a:bodyPr/>
          <a:lstStyle>
            <a:lvl1pPr>
              <a:defRPr sz="2400"/>
            </a:lvl1pPr>
            <a:lvl2pPr>
              <a:defRPr sz="2400"/>
            </a:lvl2pPr>
            <a:lvl3pPr>
              <a:defRPr sz="2400"/>
            </a:lvl3pPr>
            <a:lvl4pPr>
              <a:defRPr sz="2400"/>
            </a:lvl4pPr>
            <a:lvl5pPr>
              <a:defRPr sz="24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721B7946-7E1B-44C9-A671-FC11FE882AE2}" type="datetime1">
              <a:rPr lang="nl-NL" smtClean="0"/>
              <a:pPr/>
              <a:t>13-11-2015</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036A724-D67B-486D-95DD-CFBD7FF449FD}"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94937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el Tekst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smtClean="0"/>
              <a:t>Klik om de stijl te bewerken</a:t>
            </a:r>
            <a:endParaRPr lang="nl-NL" dirty="0"/>
          </a:p>
        </p:txBody>
      </p:sp>
      <p:sp>
        <p:nvSpPr>
          <p:cNvPr id="7" name="Tijdelijke aanduiding voor datum 3"/>
          <p:cNvSpPr>
            <a:spLocks noGrp="1"/>
          </p:cNvSpPr>
          <p:nvPr>
            <p:ph type="dt" sz="half" idx="10"/>
          </p:nvPr>
        </p:nvSpPr>
        <p:spPr/>
        <p:txBody>
          <a:bodyPr/>
          <a:lstStyle>
            <a:lvl1pPr>
              <a:defRPr/>
            </a:lvl1pPr>
          </a:lstStyle>
          <a:p>
            <a:fld id="{84406018-351B-4C58-8293-1E7556382CBC}" type="datetimeFigureOut">
              <a:rPr lang="nl-NL" smtClean="0"/>
              <a:pPr/>
              <a:t>13-11-2015</a:t>
            </a:fld>
            <a:endParaRPr lang="nl-NL"/>
          </a:p>
        </p:txBody>
      </p:sp>
      <p:sp>
        <p:nvSpPr>
          <p:cNvPr id="8" name="Tijdelijke aanduiding voor voettekst 4"/>
          <p:cNvSpPr>
            <a:spLocks noGrp="1"/>
          </p:cNvSpPr>
          <p:nvPr>
            <p:ph type="ftr" sz="quarter" idx="11"/>
          </p:nvPr>
        </p:nvSpPr>
        <p:spPr/>
        <p:txBody>
          <a:bodyPr/>
          <a:lstStyle>
            <a:lvl1pPr>
              <a:defRPr/>
            </a:lvl1pPr>
          </a:lstStyle>
          <a:p>
            <a:endParaRPr lang="nl-NL" dirty="0"/>
          </a:p>
        </p:txBody>
      </p:sp>
      <p:sp>
        <p:nvSpPr>
          <p:cNvPr id="9" name="Tijdelijke aanduiding voor dianummer 5"/>
          <p:cNvSpPr>
            <a:spLocks noGrp="1"/>
          </p:cNvSpPr>
          <p:nvPr>
            <p:ph type="sldNum" sz="quarter" idx="12"/>
          </p:nvPr>
        </p:nvSpPr>
        <p:spPr/>
        <p:txBody>
          <a:bodyPr/>
          <a:lstStyle>
            <a:lvl1pPr>
              <a:defRPr>
                <a:latin typeface="Trebuchet MS" pitchFamily="34" charset="0"/>
              </a:defRPr>
            </a:lvl1pPr>
          </a:lstStyle>
          <a:p>
            <a:fld id="{4036A724-D67B-486D-95DD-CFBD7FF449FD}" type="slidenum">
              <a:rPr lang="nl-NL" smtClean="0"/>
              <a:pPr/>
              <a:t>‹nr.›</a:t>
            </a:fld>
            <a:endParaRPr lang="nl-NL"/>
          </a:p>
        </p:txBody>
      </p:sp>
      <p:sp>
        <p:nvSpPr>
          <p:cNvPr id="11" name="Tijdelijke aanduiding voor tekst 10"/>
          <p:cNvSpPr>
            <a:spLocks noGrp="1"/>
          </p:cNvSpPr>
          <p:nvPr>
            <p:ph type="body" sz="quarter" idx="13"/>
          </p:nvPr>
        </p:nvSpPr>
        <p:spPr>
          <a:xfrm>
            <a:off x="1676400" y="1989138"/>
            <a:ext cx="3400425" cy="4137025"/>
          </a:xfrm>
        </p:spPr>
        <p:txBody>
          <a:bodyPr/>
          <a:lstStyle>
            <a:lvl1pPr>
              <a:defRPr sz="2400"/>
            </a:lvl1pPr>
            <a:lvl2pPr>
              <a:defRPr sz="2400"/>
            </a:lvl2pPr>
            <a:lvl3pPr>
              <a:defRPr sz="2400"/>
            </a:lvl3pPr>
            <a:lvl4pPr>
              <a:defRPr sz="2400"/>
            </a:lvl4pPr>
            <a:lvl5pPr>
              <a:defRPr sz="24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7" name="Tijdelijke aanduiding voor inhoud 16"/>
          <p:cNvSpPr>
            <a:spLocks noGrp="1"/>
          </p:cNvSpPr>
          <p:nvPr>
            <p:ph sz="quarter" idx="14"/>
          </p:nvPr>
        </p:nvSpPr>
        <p:spPr>
          <a:xfrm>
            <a:off x="5364088" y="1994028"/>
            <a:ext cx="3475112" cy="4137025"/>
          </a:xfrm>
        </p:spPr>
        <p:txBody>
          <a:bodyPr/>
          <a:lstStyle>
            <a:lvl1pPr marL="0" indent="0">
              <a:buNone/>
              <a:defRPr sz="2400"/>
            </a:lvl1pPr>
          </a:lstStyle>
          <a:p>
            <a:pPr lvl="0"/>
            <a:r>
              <a:rPr lang="nl-NL" smtClean="0"/>
              <a:t>Klik om de modelstijlen te bewerken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67945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el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smtClean="0"/>
              <a:t>Klik om de stijl te bewerken</a:t>
            </a:r>
            <a:endParaRPr lang="nl-NL" dirty="0"/>
          </a:p>
        </p:txBody>
      </p:sp>
      <p:sp>
        <p:nvSpPr>
          <p:cNvPr id="7" name="Tijdelijke aanduiding voor datum 3"/>
          <p:cNvSpPr>
            <a:spLocks noGrp="1"/>
          </p:cNvSpPr>
          <p:nvPr>
            <p:ph type="dt" sz="half" idx="10"/>
          </p:nvPr>
        </p:nvSpPr>
        <p:spPr/>
        <p:txBody>
          <a:bodyPr/>
          <a:lstStyle>
            <a:lvl1pPr>
              <a:defRPr/>
            </a:lvl1pPr>
          </a:lstStyle>
          <a:p>
            <a:fld id="{84406018-351B-4C58-8293-1E7556382CBC}" type="datetimeFigureOut">
              <a:rPr lang="nl-NL" smtClean="0"/>
              <a:pPr/>
              <a:t>13-11-2015</a:t>
            </a:fld>
            <a:endParaRPr lang="nl-NL"/>
          </a:p>
        </p:txBody>
      </p:sp>
      <p:sp>
        <p:nvSpPr>
          <p:cNvPr id="8" name="Tijdelijke aanduiding voor voettekst 4"/>
          <p:cNvSpPr>
            <a:spLocks noGrp="1"/>
          </p:cNvSpPr>
          <p:nvPr>
            <p:ph type="ftr" sz="quarter" idx="11"/>
          </p:nvPr>
        </p:nvSpPr>
        <p:spPr/>
        <p:txBody>
          <a:bodyPr/>
          <a:lstStyle>
            <a:lvl1pPr>
              <a:defRPr/>
            </a:lvl1pPr>
          </a:lstStyle>
          <a:p>
            <a:endParaRPr lang="nl-NL" dirty="0"/>
          </a:p>
        </p:txBody>
      </p:sp>
      <p:sp>
        <p:nvSpPr>
          <p:cNvPr id="9" name="Tijdelijke aanduiding voor dianummer 5"/>
          <p:cNvSpPr>
            <a:spLocks noGrp="1"/>
          </p:cNvSpPr>
          <p:nvPr>
            <p:ph type="sldNum" sz="quarter" idx="12"/>
          </p:nvPr>
        </p:nvSpPr>
        <p:spPr/>
        <p:txBody>
          <a:bodyPr/>
          <a:lstStyle>
            <a:lvl1pPr>
              <a:defRPr>
                <a:latin typeface="Trebuchet MS" pitchFamily="34" charset="0"/>
              </a:defRPr>
            </a:lvl1pPr>
          </a:lstStyle>
          <a:p>
            <a:fld id="{4036A724-D67B-486D-95DD-CFBD7FF449FD}" type="slidenum">
              <a:rPr lang="nl-NL" smtClean="0"/>
              <a:pPr/>
              <a:t>‹nr.›</a:t>
            </a:fld>
            <a:endParaRPr lang="nl-NL"/>
          </a:p>
        </p:txBody>
      </p:sp>
      <p:sp>
        <p:nvSpPr>
          <p:cNvPr id="17" name="Tijdelijke aanduiding voor inhoud 16"/>
          <p:cNvSpPr>
            <a:spLocks noGrp="1"/>
          </p:cNvSpPr>
          <p:nvPr>
            <p:ph sz="quarter" idx="14"/>
          </p:nvPr>
        </p:nvSpPr>
        <p:spPr>
          <a:xfrm>
            <a:off x="1676400" y="1994028"/>
            <a:ext cx="7162800" cy="4137025"/>
          </a:xfrm>
        </p:spPr>
        <p:txBody>
          <a:bodyPr/>
          <a:lstStyle>
            <a:lvl1pPr marL="0" indent="0">
              <a:buNone/>
              <a:defRPr sz="2400"/>
            </a:lvl1pPr>
          </a:lstStyle>
          <a:p>
            <a:pPr lvl="0"/>
            <a:r>
              <a:rPr lang="nl-NL" smtClean="0"/>
              <a:t>Klik om de modelstijlen te bewerken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38229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6911326-1F22-4401-B2BA-DA6BC53FF4FA}" type="datetimeFigureOut">
              <a:rPr lang="en-US" smtClean="0"/>
              <a:pPr/>
              <a:t>13-11-2015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5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6911326-1F22-4401-B2BA-DA6BC53FF4FA}" type="datetimeFigureOut">
              <a:rPr lang="en-US" smtClean="0"/>
              <a:pPr/>
              <a:t>13-11-2015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599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F6911326-1F22-4401-B2BA-DA6BC53FF4FA}" type="datetimeFigureOut">
              <a:rPr lang="en-US" smtClean="0"/>
              <a:pPr/>
              <a:t>13-11-2015</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789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F6911326-1F22-4401-B2BA-DA6BC53FF4FA}" type="datetimeFigureOut">
              <a:rPr lang="en-US" smtClean="0"/>
              <a:pPr/>
              <a:t>13-11-2015</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707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F6911326-1F22-4401-B2BA-DA6BC53FF4FA}" type="datetimeFigureOut">
              <a:rPr lang="en-US" smtClean="0"/>
              <a:pPr/>
              <a:t>13-11-2015</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189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6911326-1F22-4401-B2BA-DA6BC53FF4FA}" type="datetimeFigureOut">
              <a:rPr lang="en-US" smtClean="0"/>
              <a:pPr/>
              <a:t>13-11-2015</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149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6911326-1F22-4401-B2BA-DA6BC53FF4FA}" type="datetimeFigureOut">
              <a:rPr lang="en-US" smtClean="0"/>
              <a:pPr/>
              <a:t>13-11-2015</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423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6911326-1F22-4401-B2BA-DA6BC53FF4FA}" type="datetimeFigureOut">
              <a:rPr lang="en-US" smtClean="0"/>
              <a:pPr/>
              <a:t>13-11-2015</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60793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2.xml"/><Relationship Id="rId6"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11326-1F22-4401-B2BA-DA6BC53FF4FA}" type="datetimeFigureOut">
              <a:rPr lang="en-US" smtClean="0"/>
              <a:pPr/>
              <a:t>13-11-2015</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D919D-F6D1-4019-BFD9-33C09CF278AD}"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2413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Afbeelding 4" descr="5739 GGZE-DWP PP 4.png"/>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27" name="Tijdelijke aanduiding voor titel 1"/>
          <p:cNvSpPr>
            <a:spLocks noGrp="1"/>
          </p:cNvSpPr>
          <p:nvPr>
            <p:ph type="title"/>
          </p:nvPr>
        </p:nvSpPr>
        <p:spPr bwMode="auto">
          <a:xfrm>
            <a:off x="1676400" y="868363"/>
            <a:ext cx="7162800" cy="808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dirty="0" smtClean="0"/>
              <a:t>Titelstijl van model bewerken</a:t>
            </a:r>
          </a:p>
        </p:txBody>
      </p:sp>
      <p:sp>
        <p:nvSpPr>
          <p:cNvPr id="1028" name="Tijdelijke aanduiding voor tekst 2"/>
          <p:cNvSpPr>
            <a:spLocks noGrp="1"/>
          </p:cNvSpPr>
          <p:nvPr>
            <p:ph type="body" idx="1"/>
          </p:nvPr>
        </p:nvSpPr>
        <p:spPr bwMode="auto">
          <a:xfrm>
            <a:off x="1676400" y="1905000"/>
            <a:ext cx="7162800" cy="4221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sp>
        <p:nvSpPr>
          <p:cNvPr id="4" name="Tijdelijke aanduiding voor datum 3"/>
          <p:cNvSpPr>
            <a:spLocks noGrp="1"/>
          </p:cNvSpPr>
          <p:nvPr>
            <p:ph type="dt" sz="half" idx="2"/>
          </p:nvPr>
        </p:nvSpPr>
        <p:spPr>
          <a:xfrm>
            <a:off x="1676400" y="6340475"/>
            <a:ext cx="1600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233C72"/>
                </a:solidFill>
                <a:latin typeface="Lucida Sans" pitchFamily="34" charset="0"/>
                <a:cs typeface="Lucida Sans" pitchFamily="34" charset="0"/>
              </a:defRPr>
            </a:lvl1pPr>
          </a:lstStyle>
          <a:p>
            <a:fld id="{DD35BE66-B789-4C22-A21C-91E94280E2E1}" type="datetime1">
              <a:rPr lang="nl-NL" smtClean="0"/>
              <a:pPr/>
              <a:t>13-11-2015</a:t>
            </a:fld>
            <a:endParaRPr lang="nl-NL"/>
          </a:p>
        </p:txBody>
      </p:sp>
      <p:sp>
        <p:nvSpPr>
          <p:cNvPr id="5" name="Tijdelijke aanduiding voor voettekst 4"/>
          <p:cNvSpPr>
            <a:spLocks noGrp="1"/>
          </p:cNvSpPr>
          <p:nvPr>
            <p:ph type="ftr" sz="quarter" idx="3"/>
          </p:nvPr>
        </p:nvSpPr>
        <p:spPr>
          <a:xfrm>
            <a:off x="3276600" y="6340475"/>
            <a:ext cx="4419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233C72"/>
                </a:solidFill>
                <a:latin typeface="Lucida Sans" pitchFamily="34" charset="0"/>
                <a:cs typeface="Lucida Sans" pitchFamily="34" charset="0"/>
              </a:defRPr>
            </a:lvl1pPr>
          </a:lstStyle>
          <a:p>
            <a:endParaRPr lang="nl-NL" dirty="0"/>
          </a:p>
        </p:txBody>
      </p:sp>
      <p:sp>
        <p:nvSpPr>
          <p:cNvPr id="6" name="Tijdelijke aanduiding voor dianummer 5"/>
          <p:cNvSpPr>
            <a:spLocks noGrp="1"/>
          </p:cNvSpPr>
          <p:nvPr>
            <p:ph type="sldNum" sz="quarter" idx="4"/>
          </p:nvPr>
        </p:nvSpPr>
        <p:spPr>
          <a:xfrm>
            <a:off x="7696200" y="6340475"/>
            <a:ext cx="1143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Lucida Sans" pitchFamily="34" charset="0"/>
                <a:cs typeface="Lucida Sans" pitchFamily="34" charset="0"/>
              </a:defRPr>
            </a:lvl1pPr>
          </a:lstStyle>
          <a:p>
            <a:fld id="{4036A724-D67B-486D-95DD-CFBD7FF449FD}"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9614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457200" rtl="0" eaLnBrk="1" fontAlgn="base" hangingPunct="1">
        <a:spcBef>
          <a:spcPct val="0"/>
        </a:spcBef>
        <a:spcAft>
          <a:spcPct val="0"/>
        </a:spcAft>
        <a:defRPr sz="3600" kern="1200">
          <a:solidFill>
            <a:srgbClr val="233C72"/>
          </a:solidFill>
          <a:latin typeface="Lucida Sans" pitchFamily="34" charset="0"/>
          <a:ea typeface="ＭＳ Ｐゴシック" pitchFamily="-112" charset="-128"/>
          <a:cs typeface="Lucida Sans" pitchFamily="34" charset="0"/>
        </a:defRPr>
      </a:lvl1pPr>
      <a:lvl2pPr algn="ctr" defTabSz="457200" rtl="0" eaLnBrk="1" fontAlgn="base" hangingPunct="1">
        <a:spcBef>
          <a:spcPct val="0"/>
        </a:spcBef>
        <a:spcAft>
          <a:spcPct val="0"/>
        </a:spcAft>
        <a:defRPr sz="3600">
          <a:solidFill>
            <a:srgbClr val="233C72"/>
          </a:solidFill>
          <a:latin typeface="Trebuchet MS" pitchFamily="34" charset="0"/>
          <a:ea typeface="ＭＳ Ｐゴシック" pitchFamily="-112" charset="-128"/>
          <a:cs typeface="Trebuchet MS" pitchFamily="34" charset="0"/>
        </a:defRPr>
      </a:lvl2pPr>
      <a:lvl3pPr algn="ctr" defTabSz="457200" rtl="0" eaLnBrk="1" fontAlgn="base" hangingPunct="1">
        <a:spcBef>
          <a:spcPct val="0"/>
        </a:spcBef>
        <a:spcAft>
          <a:spcPct val="0"/>
        </a:spcAft>
        <a:defRPr sz="3600">
          <a:solidFill>
            <a:srgbClr val="233C72"/>
          </a:solidFill>
          <a:latin typeface="Trebuchet MS" pitchFamily="34" charset="0"/>
          <a:ea typeface="ＭＳ Ｐゴシック" pitchFamily="-112" charset="-128"/>
          <a:cs typeface="Trebuchet MS" pitchFamily="34" charset="0"/>
        </a:defRPr>
      </a:lvl3pPr>
      <a:lvl4pPr algn="ctr" defTabSz="457200" rtl="0" eaLnBrk="1" fontAlgn="base" hangingPunct="1">
        <a:spcBef>
          <a:spcPct val="0"/>
        </a:spcBef>
        <a:spcAft>
          <a:spcPct val="0"/>
        </a:spcAft>
        <a:defRPr sz="3600">
          <a:solidFill>
            <a:srgbClr val="233C72"/>
          </a:solidFill>
          <a:latin typeface="Trebuchet MS" pitchFamily="34" charset="0"/>
          <a:ea typeface="ＭＳ Ｐゴシック" pitchFamily="-112" charset="-128"/>
          <a:cs typeface="Trebuchet MS" pitchFamily="34" charset="0"/>
        </a:defRPr>
      </a:lvl4pPr>
      <a:lvl5pPr algn="ctr" defTabSz="457200" rtl="0" eaLnBrk="1" fontAlgn="base" hangingPunct="1">
        <a:spcBef>
          <a:spcPct val="0"/>
        </a:spcBef>
        <a:spcAft>
          <a:spcPct val="0"/>
        </a:spcAft>
        <a:defRPr sz="3600">
          <a:solidFill>
            <a:srgbClr val="233C72"/>
          </a:solidFill>
          <a:latin typeface="Trebuchet MS" pitchFamily="34" charset="0"/>
          <a:ea typeface="ＭＳ Ｐゴシック" pitchFamily="-112" charset="-128"/>
          <a:cs typeface="Trebuchet MS" pitchFamily="34" charset="0"/>
        </a:defRPr>
      </a:lvl5pPr>
      <a:lvl6pPr marL="457200" algn="ctr" defTabSz="457200" rtl="0" eaLnBrk="1" fontAlgn="base" hangingPunct="1">
        <a:spcBef>
          <a:spcPct val="0"/>
        </a:spcBef>
        <a:spcAft>
          <a:spcPct val="0"/>
        </a:spcAft>
        <a:defRPr sz="3600">
          <a:solidFill>
            <a:schemeClr val="tx1"/>
          </a:solidFill>
          <a:latin typeface="Lucida Sans" pitchFamily="-112" charset="0"/>
          <a:ea typeface="ＭＳ Ｐゴシック" pitchFamily="-112" charset="-128"/>
          <a:cs typeface="ＭＳ Ｐゴシック" pitchFamily="-112" charset="-128"/>
        </a:defRPr>
      </a:lvl6pPr>
      <a:lvl7pPr marL="914400" algn="ctr" defTabSz="457200" rtl="0" eaLnBrk="1" fontAlgn="base" hangingPunct="1">
        <a:spcBef>
          <a:spcPct val="0"/>
        </a:spcBef>
        <a:spcAft>
          <a:spcPct val="0"/>
        </a:spcAft>
        <a:defRPr sz="3600">
          <a:solidFill>
            <a:schemeClr val="tx1"/>
          </a:solidFill>
          <a:latin typeface="Lucida Sans" pitchFamily="-112" charset="0"/>
          <a:ea typeface="ＭＳ Ｐゴシック" pitchFamily="-112" charset="-128"/>
          <a:cs typeface="ＭＳ Ｐゴシック" pitchFamily="-112" charset="-128"/>
        </a:defRPr>
      </a:lvl7pPr>
      <a:lvl8pPr marL="1371600" algn="ctr" defTabSz="457200" rtl="0" eaLnBrk="1" fontAlgn="base" hangingPunct="1">
        <a:spcBef>
          <a:spcPct val="0"/>
        </a:spcBef>
        <a:spcAft>
          <a:spcPct val="0"/>
        </a:spcAft>
        <a:defRPr sz="3600">
          <a:solidFill>
            <a:schemeClr val="tx1"/>
          </a:solidFill>
          <a:latin typeface="Lucida Sans" pitchFamily="-112" charset="0"/>
          <a:ea typeface="ＭＳ Ｐゴシック" pitchFamily="-112" charset="-128"/>
          <a:cs typeface="ＭＳ Ｐゴシック" pitchFamily="-112" charset="-128"/>
        </a:defRPr>
      </a:lvl8pPr>
      <a:lvl9pPr marL="1828800" algn="ctr" defTabSz="457200" rtl="0" eaLnBrk="1" fontAlgn="base" hangingPunct="1">
        <a:spcBef>
          <a:spcPct val="0"/>
        </a:spcBef>
        <a:spcAft>
          <a:spcPct val="0"/>
        </a:spcAft>
        <a:defRPr sz="3600">
          <a:solidFill>
            <a:schemeClr val="tx1"/>
          </a:solidFill>
          <a:latin typeface="Lucida Sans" pitchFamily="-112" charset="0"/>
          <a:ea typeface="ＭＳ Ｐゴシック" pitchFamily="-112" charset="-128"/>
          <a:cs typeface="ＭＳ Ｐゴシック" pitchFamily="-112" charset="-128"/>
        </a:defRPr>
      </a:lvl9pPr>
    </p:titleStyle>
    <p:bodyStyle>
      <a:lvl1pPr marL="342900" indent="-342900" algn="l" defTabSz="457200" rtl="0" eaLnBrk="1" fontAlgn="base" hangingPunct="1">
        <a:spcBef>
          <a:spcPct val="20000"/>
        </a:spcBef>
        <a:spcAft>
          <a:spcPct val="0"/>
        </a:spcAft>
        <a:buClr>
          <a:srgbClr val="008000"/>
        </a:buClr>
        <a:buFont typeface="Arial" charset="0"/>
        <a:buChar char="•"/>
        <a:defRPr sz="2400" kern="1200">
          <a:solidFill>
            <a:srgbClr val="233C72"/>
          </a:solidFill>
          <a:latin typeface="Lucida Sans" pitchFamily="34" charset="0"/>
          <a:ea typeface="ＭＳ Ｐゴシック" pitchFamily="-112" charset="-128"/>
          <a:cs typeface="Lucida Sans" pitchFamily="34" charset="0"/>
        </a:defRPr>
      </a:lvl1pPr>
      <a:lvl2pPr marL="742950" indent="-285750" algn="l" defTabSz="457200" rtl="0" eaLnBrk="1" fontAlgn="base" hangingPunct="1">
        <a:spcBef>
          <a:spcPct val="20000"/>
        </a:spcBef>
        <a:spcAft>
          <a:spcPct val="0"/>
        </a:spcAft>
        <a:buClr>
          <a:srgbClr val="008000"/>
        </a:buClr>
        <a:buFont typeface="Arial" charset="0"/>
        <a:buChar char="–"/>
        <a:defRPr sz="2400" kern="1200">
          <a:solidFill>
            <a:srgbClr val="233C72"/>
          </a:solidFill>
          <a:latin typeface="Lucida Sans" pitchFamily="34" charset="0"/>
          <a:ea typeface="ＭＳ Ｐゴシック" pitchFamily="-112" charset="-128"/>
          <a:cs typeface="Lucida Sans" pitchFamily="34" charset="0"/>
        </a:defRPr>
      </a:lvl2pPr>
      <a:lvl3pPr marL="1143000" indent="-228600" algn="l" defTabSz="457200" rtl="0" eaLnBrk="1" fontAlgn="base" hangingPunct="1">
        <a:spcBef>
          <a:spcPct val="20000"/>
        </a:spcBef>
        <a:spcAft>
          <a:spcPct val="0"/>
        </a:spcAft>
        <a:buClr>
          <a:srgbClr val="008000"/>
        </a:buClr>
        <a:buFont typeface="Arial" charset="0"/>
        <a:buChar char="•"/>
        <a:defRPr sz="2400" kern="1200">
          <a:solidFill>
            <a:srgbClr val="233C72"/>
          </a:solidFill>
          <a:latin typeface="Lucida Sans" pitchFamily="34" charset="0"/>
          <a:ea typeface="ＭＳ Ｐゴシック" pitchFamily="-112" charset="-128"/>
          <a:cs typeface="Lucida Sans" pitchFamily="34" charset="0"/>
        </a:defRPr>
      </a:lvl3pPr>
      <a:lvl4pPr marL="1600200" indent="-228600" algn="l" defTabSz="457200" rtl="0" eaLnBrk="1" fontAlgn="base" hangingPunct="1">
        <a:spcBef>
          <a:spcPct val="20000"/>
        </a:spcBef>
        <a:spcAft>
          <a:spcPct val="0"/>
        </a:spcAft>
        <a:buClr>
          <a:srgbClr val="008000"/>
        </a:buClr>
        <a:buFont typeface="Arial" charset="0"/>
        <a:buChar char="–"/>
        <a:defRPr sz="2400" kern="1200">
          <a:solidFill>
            <a:srgbClr val="233C72"/>
          </a:solidFill>
          <a:latin typeface="Lucida Sans" pitchFamily="34" charset="0"/>
          <a:ea typeface="ＭＳ Ｐゴシック" pitchFamily="-112" charset="-128"/>
          <a:cs typeface="Lucida Sans" pitchFamily="34" charset="0"/>
        </a:defRPr>
      </a:lvl4pPr>
      <a:lvl5pPr marL="2057400" indent="-228600" algn="l" defTabSz="457200" rtl="0" eaLnBrk="1" fontAlgn="base" hangingPunct="1">
        <a:spcBef>
          <a:spcPct val="20000"/>
        </a:spcBef>
        <a:spcAft>
          <a:spcPct val="0"/>
        </a:spcAft>
        <a:buClr>
          <a:srgbClr val="008000"/>
        </a:buClr>
        <a:buFont typeface="Arial" charset="0"/>
        <a:buChar char="»"/>
        <a:defRPr sz="2400" kern="1200">
          <a:solidFill>
            <a:srgbClr val="233C72"/>
          </a:solidFill>
          <a:latin typeface="Lucida Sans" pitchFamily="34" charset="0"/>
          <a:ea typeface="ＭＳ Ｐゴシック" pitchFamily="-112" charset="-128"/>
          <a:cs typeface="Lucida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mailto:jsmr.Mertens@GGZE.nl" TargetMode="External"/><Relationship Id="rId4" Type="http://schemas.openxmlformats.org/officeDocument/2006/relationships/hyperlink" Target="mailto:jasper.van.marle@ggzdrenthe.nl"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57150" y="0"/>
            <a:ext cx="9144000" cy="6858000"/>
            <a:chOff x="0" y="0"/>
            <a:chExt cx="5760" cy="4320"/>
          </a:xfrm>
        </p:grpSpPr>
        <p:pic>
          <p:nvPicPr>
            <p:cNvPr id="2052"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360"/>
              <a:ext cx="5760" cy="29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53"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5760" cy="13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2051" name="Text Box 5"/>
          <p:cNvSpPr txBox="1">
            <a:spLocks noChangeArrowheads="1"/>
          </p:cNvSpPr>
          <p:nvPr/>
        </p:nvSpPr>
        <p:spPr bwMode="auto">
          <a:xfrm>
            <a:off x="755650" y="2205038"/>
            <a:ext cx="7315200" cy="2771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1" charset="-128"/>
              </a:defRPr>
            </a:lvl1pPr>
            <a:lvl2pPr marL="37931725" indent="-37474525">
              <a:spcBef>
                <a:spcPct val="20000"/>
              </a:spcBef>
              <a:buChar char="–"/>
              <a:defRPr sz="2800">
                <a:solidFill>
                  <a:schemeClr val="tx1"/>
                </a:solidFill>
                <a:latin typeface="Arial" charset="0"/>
                <a:ea typeface="ＭＳ Ｐゴシック" pitchFamily="-1" charset="-128"/>
              </a:defRPr>
            </a:lvl2pPr>
            <a:lvl3pPr marL="1143000" indent="-228600">
              <a:spcBef>
                <a:spcPct val="20000"/>
              </a:spcBef>
              <a:buChar char="•"/>
              <a:defRPr sz="2400">
                <a:solidFill>
                  <a:schemeClr val="tx1"/>
                </a:solidFill>
                <a:latin typeface="Arial"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a:spcBef>
                <a:spcPct val="20000"/>
              </a:spcBef>
              <a:buChar char="»"/>
              <a:defRPr sz="2000">
                <a:solidFill>
                  <a:schemeClr val="tx1"/>
                </a:solidFill>
                <a:latin typeface="Arial" charset="0"/>
                <a:ea typeface="ＭＳ Ｐゴシック" pitchFamily="-1" charset="-128"/>
              </a:defRPr>
            </a:lvl5pPr>
            <a:lvl6pPr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lgn="ctr">
              <a:lnSpc>
                <a:spcPts val="3800"/>
              </a:lnSpc>
              <a:spcBef>
                <a:spcPct val="0"/>
              </a:spcBef>
              <a:buFontTx/>
              <a:buNone/>
            </a:pPr>
            <a:endParaRPr lang="nl-NL" altLang="nl-NL" sz="4000" dirty="0">
              <a:solidFill>
                <a:schemeClr val="bg1"/>
              </a:solidFill>
            </a:endParaRPr>
          </a:p>
          <a:p>
            <a:pPr algn="ctr">
              <a:lnSpc>
                <a:spcPts val="3800"/>
              </a:lnSpc>
              <a:spcBef>
                <a:spcPct val="0"/>
              </a:spcBef>
              <a:buFontTx/>
              <a:buNone/>
            </a:pPr>
            <a:r>
              <a:rPr lang="nl-NL" altLang="nl-NL" sz="4000" smtClean="0">
                <a:solidFill>
                  <a:schemeClr val="bg1"/>
                </a:solidFill>
              </a:rPr>
              <a:t>Risicotaxatie </a:t>
            </a:r>
            <a:r>
              <a:rPr lang="nl-NL" altLang="nl-NL" sz="4000" dirty="0">
                <a:solidFill>
                  <a:schemeClr val="bg1"/>
                </a:solidFill>
              </a:rPr>
              <a:t>van geweld, agressie en brandstichting op de HIC: de BVC voorbij...</a:t>
            </a:r>
            <a:endParaRPr lang="nl-NL" altLang="nl-NL" sz="2400" dirty="0">
              <a:solidFill>
                <a:schemeClr val="bg1"/>
              </a:solidFill>
              <a:latin typeface="Times New Roman" pitchFamily="18" charset="0"/>
            </a:endParaRPr>
          </a:p>
          <a:p>
            <a:pPr lvl="4">
              <a:lnSpc>
                <a:spcPts val="2200"/>
              </a:lnSpc>
              <a:spcBef>
                <a:spcPct val="0"/>
              </a:spcBef>
              <a:buFontTx/>
              <a:buNone/>
            </a:pPr>
            <a:r>
              <a:rPr lang="nl-NL" altLang="nl-NL" sz="1600" b="1" dirty="0">
                <a:solidFill>
                  <a:schemeClr val="bg1"/>
                </a:solidFill>
              </a:rPr>
              <a:t>	Door:	</a:t>
            </a:r>
            <a:r>
              <a:rPr lang="nl-NL" altLang="nl-NL" sz="1600" b="1" dirty="0" smtClean="0">
                <a:solidFill>
                  <a:schemeClr val="bg1"/>
                </a:solidFill>
              </a:rPr>
              <a:t>Joachim Mertens </a:t>
            </a:r>
            <a:r>
              <a:rPr lang="nl-NL" altLang="nl-NL" sz="1600" b="1" dirty="0">
                <a:solidFill>
                  <a:schemeClr val="bg1"/>
                </a:solidFill>
              </a:rPr>
              <a:t>en </a:t>
            </a:r>
          </a:p>
          <a:p>
            <a:pPr lvl="4">
              <a:lnSpc>
                <a:spcPts val="2200"/>
              </a:lnSpc>
              <a:spcBef>
                <a:spcPct val="0"/>
              </a:spcBef>
              <a:buFontTx/>
              <a:buNone/>
            </a:pPr>
            <a:r>
              <a:rPr lang="nl-NL" altLang="nl-NL" sz="1600" b="1" dirty="0">
                <a:solidFill>
                  <a:schemeClr val="bg1"/>
                </a:solidFill>
              </a:rPr>
              <a:t>		Jasper van Marle</a:t>
            </a:r>
          </a:p>
          <a:p>
            <a:pPr lvl="4">
              <a:lnSpc>
                <a:spcPts val="2200"/>
              </a:lnSpc>
              <a:spcBef>
                <a:spcPct val="0"/>
              </a:spcBef>
              <a:buFontTx/>
              <a:buNone/>
            </a:pPr>
            <a:r>
              <a:rPr lang="nl-NL" altLang="nl-NL" sz="1600" b="1" dirty="0">
                <a:solidFill>
                  <a:schemeClr val="bg1"/>
                </a:solidFill>
              </a:rPr>
              <a:t>		</a:t>
            </a:r>
            <a:r>
              <a:rPr lang="nl-NL" altLang="nl-NL" sz="1600" b="1" dirty="0" smtClean="0">
                <a:solidFill>
                  <a:schemeClr val="bg1"/>
                </a:solidFill>
              </a:rPr>
              <a:t>Soest   10-11-2015</a:t>
            </a:r>
            <a:endParaRPr lang="nl-NL" altLang="nl-NL" sz="1600"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5375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699" name="Rectangle 3"/>
          <p:cNvSpPr>
            <a:spLocks noGrp="1" noChangeArrowheads="1"/>
          </p:cNvSpPr>
          <p:nvPr>
            <p:ph type="title"/>
          </p:nvPr>
        </p:nvSpPr>
        <p:spPr>
          <a:xfrm>
            <a:off x="755650" y="0"/>
            <a:ext cx="7772400" cy="1219200"/>
          </a:xfrm>
        </p:spPr>
        <p:txBody>
          <a:bodyPr/>
          <a:lstStyle/>
          <a:p>
            <a:pPr eaLnBrk="1" hangingPunct="1"/>
            <a:r>
              <a:rPr lang="nl-NL" altLang="nl-NL" smtClean="0"/>
              <a:t>Basis Principes</a:t>
            </a:r>
            <a:endParaRPr lang="en-GB" altLang="nl-NL" smtClean="0"/>
          </a:p>
        </p:txBody>
      </p:sp>
      <p:sp>
        <p:nvSpPr>
          <p:cNvPr id="29700" name="Rectangle 4"/>
          <p:cNvSpPr>
            <a:spLocks noGrp="1" noChangeArrowheads="1"/>
          </p:cNvSpPr>
          <p:nvPr>
            <p:ph type="body" idx="1"/>
          </p:nvPr>
        </p:nvSpPr>
        <p:spPr/>
        <p:txBody>
          <a:bodyPr/>
          <a:lstStyle/>
          <a:p>
            <a:pPr eaLnBrk="1" hangingPunct="1">
              <a:lnSpc>
                <a:spcPct val="90000"/>
              </a:lnSpc>
            </a:pPr>
            <a:r>
              <a:rPr lang="nl-NL" altLang="nl-NL" smtClean="0">
                <a:solidFill>
                  <a:schemeClr val="bg1"/>
                </a:solidFill>
              </a:rPr>
              <a:t>Professioneel klinisch oordeel</a:t>
            </a:r>
          </a:p>
          <a:p>
            <a:pPr lvl="1" eaLnBrk="1" hangingPunct="1">
              <a:lnSpc>
                <a:spcPct val="90000"/>
              </a:lnSpc>
            </a:pPr>
            <a:r>
              <a:rPr lang="nl-NL" altLang="nl-NL" smtClean="0">
                <a:solidFill>
                  <a:schemeClr val="bg1"/>
                </a:solidFill>
                <a:ea typeface="ＭＳ Ｐゴシック" pitchFamily="4" charset="-128"/>
              </a:rPr>
              <a:t>In 51% schat je goed</a:t>
            </a:r>
          </a:p>
          <a:p>
            <a:pPr lvl="2" eaLnBrk="1" hangingPunct="1">
              <a:lnSpc>
                <a:spcPct val="90000"/>
              </a:lnSpc>
              <a:buFont typeface="Wingdings" pitchFamily="4" charset="2"/>
              <a:buChar char="Ø"/>
            </a:pPr>
            <a:r>
              <a:rPr lang="nl-NL" altLang="nl-NL" smtClean="0">
                <a:solidFill>
                  <a:schemeClr val="bg1"/>
                </a:solidFill>
                <a:ea typeface="ＭＳ Ｐゴシック" pitchFamily="4" charset="-128"/>
              </a:rPr>
              <a:t> Je bent dus maar 1 % beter dan een muntje opgooien</a:t>
            </a:r>
          </a:p>
          <a:p>
            <a:pPr eaLnBrk="1" hangingPunct="1">
              <a:lnSpc>
                <a:spcPct val="90000"/>
              </a:lnSpc>
            </a:pPr>
            <a:endParaRPr lang="nl-NL" altLang="nl-NL" smtClean="0">
              <a:solidFill>
                <a:schemeClr val="bg1"/>
              </a:solidFill>
            </a:endParaRPr>
          </a:p>
          <a:p>
            <a:pPr eaLnBrk="1" hangingPunct="1">
              <a:lnSpc>
                <a:spcPct val="90000"/>
              </a:lnSpc>
            </a:pPr>
            <a:r>
              <a:rPr lang="nl-NL" altLang="nl-NL" smtClean="0">
                <a:solidFill>
                  <a:schemeClr val="bg1"/>
                </a:solidFill>
              </a:rPr>
              <a:t>We zijn allemaal bevooroordeelde professionals</a:t>
            </a:r>
          </a:p>
          <a:p>
            <a:pPr lvl="1" eaLnBrk="1" hangingPunct="1">
              <a:lnSpc>
                <a:spcPct val="90000"/>
              </a:lnSpc>
            </a:pPr>
            <a:r>
              <a:rPr lang="nl-NL" altLang="nl-NL" smtClean="0">
                <a:solidFill>
                  <a:schemeClr val="bg1"/>
                </a:solidFill>
                <a:ea typeface="ＭＳ Ｐゴシック" pitchFamily="4" charset="-128"/>
              </a:rPr>
              <a:t>Lage baseline rates</a:t>
            </a:r>
          </a:p>
          <a:p>
            <a:pPr lvl="1" eaLnBrk="1" hangingPunct="1">
              <a:lnSpc>
                <a:spcPct val="90000"/>
              </a:lnSpc>
            </a:pPr>
            <a:r>
              <a:rPr lang="nl-NL" altLang="nl-NL" smtClean="0">
                <a:solidFill>
                  <a:schemeClr val="bg1"/>
                </a:solidFill>
                <a:ea typeface="ＭＳ Ｐゴシック" pitchFamily="4" charset="-128"/>
              </a:rPr>
              <a:t>Vooroordeel tov ras, sexe and nare misdaden</a:t>
            </a:r>
          </a:p>
          <a:p>
            <a:pPr eaLnBrk="1" hangingPunct="1">
              <a:lnSpc>
                <a:spcPct val="90000"/>
              </a:lnSpc>
            </a:pPr>
            <a:endParaRPr lang="nl-NL" altLang="nl-NL" smtClean="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9760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WELKE PAST OP DE HIC</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fontScale="92500" lnSpcReduction="10000"/>
          </a:bodyPr>
          <a:lstStyle/>
          <a:p>
            <a:pPr marL="0" indent="0" eaLnBrk="1" hangingPunct="1">
              <a:lnSpc>
                <a:spcPct val="120000"/>
              </a:lnSpc>
              <a:buFontTx/>
              <a:buNone/>
            </a:pPr>
            <a:r>
              <a:rPr lang="en-US" altLang="nl-NL" sz="4400" dirty="0" smtClean="0">
                <a:solidFill>
                  <a:schemeClr val="bg1"/>
                </a:solidFill>
                <a:ea typeface="ＭＳ Ｐゴシック" pitchFamily="-1" charset="-128"/>
              </a:rPr>
              <a:t>PCL-R	</a:t>
            </a:r>
          </a:p>
          <a:p>
            <a:r>
              <a:rPr lang="en-US" altLang="nl-NL" sz="4000" dirty="0" err="1" smtClean="0">
                <a:solidFill>
                  <a:schemeClr val="bg1"/>
                </a:solidFill>
                <a:ea typeface="ＭＳ Ｐゴシック" pitchFamily="-1" charset="-128"/>
              </a:rPr>
              <a:t>Duurt</a:t>
            </a:r>
            <a:r>
              <a:rPr lang="en-US" altLang="nl-NL" sz="4000" dirty="0" smtClean="0">
                <a:solidFill>
                  <a:schemeClr val="bg1"/>
                </a:solidFill>
                <a:ea typeface="ＭＳ Ｐゴシック" pitchFamily="-1" charset="-128"/>
              </a:rPr>
              <a:t> 4-8 </a:t>
            </a:r>
            <a:r>
              <a:rPr lang="en-US" altLang="nl-NL" sz="4000" dirty="0" err="1" smtClean="0">
                <a:solidFill>
                  <a:schemeClr val="bg1"/>
                </a:solidFill>
                <a:ea typeface="ＭＳ Ｐゴシック" pitchFamily="-1" charset="-128"/>
              </a:rPr>
              <a:t>uur</a:t>
            </a:r>
            <a:r>
              <a:rPr lang="en-US" altLang="nl-NL" sz="4000" dirty="0" smtClean="0">
                <a:solidFill>
                  <a:schemeClr val="bg1"/>
                </a:solidFill>
                <a:ea typeface="ＭＳ Ｐゴシック" pitchFamily="-1" charset="-128"/>
              </a:rPr>
              <a:t> </a:t>
            </a:r>
          </a:p>
          <a:p>
            <a:r>
              <a:rPr lang="en-US" altLang="nl-NL" sz="4000" dirty="0" smtClean="0">
                <a:solidFill>
                  <a:schemeClr val="bg1"/>
                </a:solidFill>
                <a:ea typeface="ＭＳ Ｐゴシック" pitchFamily="-1" charset="-128"/>
              </a:rPr>
              <a:t>door 2 </a:t>
            </a:r>
            <a:r>
              <a:rPr lang="en-US" altLang="nl-NL" sz="4000" dirty="0" err="1" smtClean="0">
                <a:solidFill>
                  <a:schemeClr val="bg1"/>
                </a:solidFill>
                <a:ea typeface="ＭＳ Ｐゴシック" pitchFamily="-1" charset="-128"/>
              </a:rPr>
              <a:t>getrainde</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beoordelaren</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Collaterale</a:t>
            </a:r>
            <a:r>
              <a:rPr lang="en-US" altLang="nl-NL" sz="4000" dirty="0" smtClean="0">
                <a:solidFill>
                  <a:schemeClr val="bg1"/>
                </a:solidFill>
                <a:ea typeface="ＭＳ Ｐゴシック" pitchFamily="-1" charset="-128"/>
              </a:rPr>
              <a:t> info is </a:t>
            </a:r>
            <a:r>
              <a:rPr lang="en-US" altLang="nl-NL" sz="4000" dirty="0" err="1" smtClean="0">
                <a:solidFill>
                  <a:schemeClr val="bg1"/>
                </a:solidFill>
                <a:ea typeface="ＭＳ Ｐゴシック" pitchFamily="-1" charset="-128"/>
              </a:rPr>
              <a:t>zeer</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belangrijk</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rPr>
              <a:t>&gt;26 </a:t>
            </a:r>
            <a:r>
              <a:rPr lang="en-US" altLang="nl-NL" sz="4000" dirty="0" smtClean="0">
                <a:solidFill>
                  <a:schemeClr val="bg1"/>
                </a:solidFill>
                <a:ea typeface="ＭＳ Ｐゴシック" pitchFamily="-1" charset="-128"/>
                <a:sym typeface="Wingdings" panose="05000000000000000000" pitchFamily="2" charset="2"/>
              </a:rPr>
              <a:t> 80% </a:t>
            </a:r>
            <a:r>
              <a:rPr lang="en-US" altLang="nl-NL" sz="4000" dirty="0" err="1" smtClean="0">
                <a:solidFill>
                  <a:schemeClr val="bg1"/>
                </a:solidFill>
                <a:ea typeface="ＭＳ Ｐゴシック" pitchFamily="-1" charset="-128"/>
                <a:sym typeface="Wingdings" panose="05000000000000000000" pitchFamily="2" charset="2"/>
              </a:rPr>
              <a:t>kans</a:t>
            </a:r>
            <a:r>
              <a:rPr lang="en-US" altLang="nl-NL" sz="4000" dirty="0" smtClean="0">
                <a:solidFill>
                  <a:schemeClr val="bg1"/>
                </a:solidFill>
                <a:ea typeface="ＭＳ Ｐゴシック" pitchFamily="-1" charset="-128"/>
                <a:sym typeface="Wingdings" panose="05000000000000000000" pitchFamily="2" charset="2"/>
              </a:rPr>
              <a:t> op </a:t>
            </a:r>
            <a:r>
              <a:rPr lang="en-US" altLang="nl-NL" sz="4000" dirty="0" err="1" smtClean="0">
                <a:solidFill>
                  <a:schemeClr val="bg1"/>
                </a:solidFill>
                <a:ea typeface="ＭＳ Ｐゴシック" pitchFamily="-1" charset="-128"/>
                <a:sym typeface="Wingdings" panose="05000000000000000000" pitchFamily="2" charset="2"/>
              </a:rPr>
              <a:t>ernstig</a:t>
            </a:r>
            <a:r>
              <a:rPr lang="en-US" altLang="nl-NL" sz="4000" dirty="0" smtClean="0">
                <a:solidFill>
                  <a:schemeClr val="bg1"/>
                </a:solidFill>
                <a:ea typeface="ＭＳ Ｐゴシック" pitchFamily="-1" charset="-128"/>
                <a:sym typeface="Wingdings" panose="05000000000000000000" pitchFamily="2" charset="2"/>
              </a:rPr>
              <a:t> </a:t>
            </a:r>
            <a:r>
              <a:rPr lang="en-US" altLang="nl-NL" sz="4000" dirty="0" err="1" smtClean="0">
                <a:solidFill>
                  <a:schemeClr val="bg1"/>
                </a:solidFill>
                <a:ea typeface="ＭＳ Ｐゴシック" pitchFamily="-1" charset="-128"/>
                <a:sym typeface="Wingdings" panose="05000000000000000000" pitchFamily="2" charset="2"/>
              </a:rPr>
              <a:t>recidieve</a:t>
            </a:r>
            <a:endParaRPr lang="en-US" altLang="nl-NL" sz="4000" dirty="0" smtClean="0">
              <a:solidFill>
                <a:schemeClr val="bg1"/>
              </a:solidFill>
              <a:ea typeface="ＭＳ Ｐゴシック" pitchFamily="-1" charset="-128"/>
              <a:sym typeface="Wingdings" panose="05000000000000000000" pitchFamily="2" charset="2"/>
            </a:endParaRPr>
          </a:p>
          <a:p>
            <a:r>
              <a:rPr lang="en-US" altLang="nl-NL" sz="4000" dirty="0" smtClean="0">
                <a:solidFill>
                  <a:schemeClr val="bg1"/>
                </a:solidFill>
                <a:ea typeface="ＭＳ Ｐゴシック" pitchFamily="-1" charset="-128"/>
                <a:sym typeface="Wingdings" panose="05000000000000000000" pitchFamily="2" charset="2"/>
              </a:rPr>
              <a:t>PCL-SV = </a:t>
            </a:r>
            <a:r>
              <a:rPr lang="en-US" altLang="nl-NL" sz="4000" dirty="0" err="1" smtClean="0">
                <a:solidFill>
                  <a:schemeClr val="bg1"/>
                </a:solidFill>
                <a:ea typeface="ＭＳ Ｐゴシック" pitchFamily="-1" charset="-128"/>
                <a:sym typeface="Wingdings" panose="05000000000000000000" pitchFamily="2" charset="2"/>
              </a:rPr>
              <a:t>verkorte</a:t>
            </a:r>
            <a:r>
              <a:rPr lang="en-US" altLang="nl-NL" sz="4000" dirty="0" smtClean="0">
                <a:solidFill>
                  <a:schemeClr val="bg1"/>
                </a:solidFill>
                <a:ea typeface="ＭＳ Ｐゴシック" pitchFamily="-1" charset="-128"/>
                <a:sym typeface="Wingdings" panose="05000000000000000000" pitchFamily="2" charset="2"/>
              </a:rPr>
              <a:t> </a:t>
            </a:r>
            <a:r>
              <a:rPr lang="en-US" altLang="nl-NL" sz="4000" dirty="0" err="1" smtClean="0">
                <a:solidFill>
                  <a:schemeClr val="bg1"/>
                </a:solidFill>
                <a:ea typeface="ＭＳ Ｐゴシック" pitchFamily="-1" charset="-128"/>
                <a:sym typeface="Wingdings" panose="05000000000000000000" pitchFamily="2" charset="2"/>
              </a:rPr>
              <a:t>versie</a:t>
            </a:r>
            <a:endParaRPr lang="en-US" altLang="nl-NL" sz="4000" dirty="0" smtClean="0">
              <a:solidFill>
                <a:schemeClr val="bg1"/>
              </a:solidFill>
              <a:ea typeface="ＭＳ Ｐゴシック" pitchFamily="-1" charset="-128"/>
              <a:sym typeface="Wingdings" panose="05000000000000000000" pitchFamily="2" charset="2"/>
            </a:endParaRPr>
          </a:p>
          <a:p>
            <a:r>
              <a:rPr lang="en-US" altLang="nl-NL" sz="4000" dirty="0" smtClean="0">
                <a:solidFill>
                  <a:schemeClr val="bg1"/>
                </a:solidFill>
                <a:ea typeface="ＭＳ Ｐゴシック" pitchFamily="-1" charset="-128"/>
                <a:sym typeface="Wingdings" panose="05000000000000000000" pitchFamily="2" charset="2"/>
              </a:rPr>
              <a:t>Maar </a:t>
            </a:r>
            <a:r>
              <a:rPr lang="en-US" altLang="nl-NL" sz="4000" dirty="0" err="1" smtClean="0">
                <a:solidFill>
                  <a:schemeClr val="bg1"/>
                </a:solidFill>
                <a:ea typeface="ＭＳ Ｐゴシック" pitchFamily="-1" charset="-128"/>
                <a:sym typeface="Wingdings" panose="05000000000000000000" pitchFamily="2" charset="2"/>
              </a:rPr>
              <a:t>carbage</a:t>
            </a:r>
            <a:r>
              <a:rPr lang="en-US" altLang="nl-NL" sz="4000" dirty="0" smtClean="0">
                <a:solidFill>
                  <a:schemeClr val="bg1"/>
                </a:solidFill>
                <a:ea typeface="ＭＳ Ｐゴシック" pitchFamily="-1" charset="-128"/>
                <a:sym typeface="Wingdings" panose="05000000000000000000" pitchFamily="2" charset="2"/>
              </a:rPr>
              <a:t> in </a:t>
            </a:r>
            <a:r>
              <a:rPr lang="en-US" altLang="nl-NL" sz="4000" dirty="0" err="1">
                <a:solidFill>
                  <a:schemeClr val="bg1"/>
                </a:solidFill>
                <a:ea typeface="ＭＳ Ｐゴシック" pitchFamily="-1" charset="-128"/>
                <a:sym typeface="Wingdings" panose="05000000000000000000" pitchFamily="2" charset="2"/>
              </a:rPr>
              <a:t>c</a:t>
            </a:r>
            <a:r>
              <a:rPr lang="en-US" altLang="nl-NL" sz="4000" dirty="0" err="1" smtClean="0">
                <a:solidFill>
                  <a:schemeClr val="bg1"/>
                </a:solidFill>
                <a:ea typeface="ＭＳ Ｐゴシック" pitchFamily="-1" charset="-128"/>
                <a:sym typeface="Wingdings" panose="05000000000000000000" pitchFamily="2" charset="2"/>
              </a:rPr>
              <a:t>arbage</a:t>
            </a:r>
            <a:r>
              <a:rPr lang="en-US" altLang="nl-NL" sz="4000" dirty="0" smtClean="0">
                <a:solidFill>
                  <a:schemeClr val="bg1"/>
                </a:solidFill>
                <a:ea typeface="ＭＳ Ｐゴシック" pitchFamily="-1" charset="-128"/>
                <a:sym typeface="Wingdings" panose="05000000000000000000" pitchFamily="2" charset="2"/>
              </a:rPr>
              <a:t> out</a:t>
            </a:r>
            <a:endParaRPr lang="nl-NL" altLang="nl-NL" sz="4000" dirty="0" smtClean="0">
              <a:solidFill>
                <a:schemeClr val="bg1"/>
              </a:solidFill>
              <a:ea typeface="ＭＳ Ｐゴシック" pitchFamily="-1"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407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WELKE PAST OP DE HIC</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a:bodyPr>
          <a:lstStyle/>
          <a:p>
            <a:pPr marL="0" indent="0" eaLnBrk="1" hangingPunct="1">
              <a:lnSpc>
                <a:spcPct val="120000"/>
              </a:lnSpc>
              <a:buFontTx/>
              <a:buNone/>
            </a:pPr>
            <a:r>
              <a:rPr lang="en-US" altLang="nl-NL" sz="4400" dirty="0" smtClean="0">
                <a:solidFill>
                  <a:schemeClr val="bg1"/>
                </a:solidFill>
                <a:ea typeface="ＭＳ Ｐゴシック" pitchFamily="-1" charset="-128"/>
              </a:rPr>
              <a:t>HKT-R/HCR 20</a:t>
            </a:r>
          </a:p>
          <a:p>
            <a:r>
              <a:rPr lang="en-US" altLang="nl-NL" sz="4000" dirty="0" smtClean="0">
                <a:solidFill>
                  <a:schemeClr val="bg1"/>
                </a:solidFill>
                <a:ea typeface="ＭＳ Ｐゴシック" pitchFamily="-1" charset="-128"/>
              </a:rPr>
              <a:t>30-60 </a:t>
            </a:r>
            <a:r>
              <a:rPr lang="en-US" altLang="nl-NL" sz="4000" dirty="0" err="1" smtClean="0">
                <a:solidFill>
                  <a:schemeClr val="bg1"/>
                </a:solidFill>
                <a:ea typeface="ＭＳ Ｐゴシック" pitchFamily="-1" charset="-128"/>
              </a:rPr>
              <a:t>minuten</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Collaterale</a:t>
            </a:r>
            <a:r>
              <a:rPr lang="en-US" altLang="nl-NL" sz="4000" dirty="0" smtClean="0">
                <a:solidFill>
                  <a:schemeClr val="bg1"/>
                </a:solidFill>
                <a:ea typeface="ＭＳ Ｐゴシック" pitchFamily="-1" charset="-128"/>
              </a:rPr>
              <a:t> info is </a:t>
            </a:r>
            <a:r>
              <a:rPr lang="en-US" altLang="nl-NL" sz="4000" dirty="0" err="1" smtClean="0">
                <a:solidFill>
                  <a:schemeClr val="bg1"/>
                </a:solidFill>
                <a:ea typeface="ＭＳ Ｐゴシック" pitchFamily="-1" charset="-128"/>
              </a:rPr>
              <a:t>zeer</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belangrijk</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rPr>
              <a:t>Moet je in </a:t>
            </a:r>
            <a:r>
              <a:rPr lang="en-US" altLang="nl-NL" sz="4000" dirty="0" err="1" smtClean="0">
                <a:solidFill>
                  <a:schemeClr val="bg1"/>
                </a:solidFill>
                <a:ea typeface="ＭＳ Ｐゴシック" pitchFamily="-1" charset="-128"/>
              </a:rPr>
              <a:t>getraind</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zijn</a:t>
            </a:r>
            <a:endParaRPr lang="en-US" altLang="nl-NL" sz="4000" dirty="0" smtClean="0">
              <a:solidFill>
                <a:schemeClr val="bg1"/>
              </a:solidFill>
              <a:ea typeface="ＭＳ Ｐゴシック" pitchFamily="-1" charset="-128"/>
            </a:endParaRPr>
          </a:p>
          <a:p>
            <a:endParaRPr lang="en-US" altLang="nl-NL" sz="4000" dirty="0" smtClean="0">
              <a:solidFill>
                <a:schemeClr val="bg1"/>
              </a:solidFill>
              <a:ea typeface="ＭＳ Ｐゴシック" pitchFamily="-1"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190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WELKE PAST OP DE HIC</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lnSpcReduction="10000"/>
          </a:bodyPr>
          <a:lstStyle/>
          <a:p>
            <a:pPr marL="0" indent="0" eaLnBrk="1" hangingPunct="1">
              <a:lnSpc>
                <a:spcPct val="120000"/>
              </a:lnSpc>
              <a:buFontTx/>
              <a:buNone/>
            </a:pPr>
            <a:r>
              <a:rPr lang="en-US" altLang="nl-NL" sz="4400" dirty="0" smtClean="0">
                <a:solidFill>
                  <a:schemeClr val="bg1"/>
                </a:solidFill>
                <a:ea typeface="ＭＳ Ｐゴシック" pitchFamily="-1" charset="-128"/>
              </a:rPr>
              <a:t>START	</a:t>
            </a:r>
          </a:p>
          <a:p>
            <a:r>
              <a:rPr lang="en-US" altLang="nl-NL" sz="4000" dirty="0" err="1" smtClean="0">
                <a:solidFill>
                  <a:schemeClr val="bg1"/>
                </a:solidFill>
                <a:ea typeface="ＭＳ Ｐゴシック" pitchFamily="-1" charset="-128"/>
              </a:rPr>
              <a:t>Duurt</a:t>
            </a:r>
            <a:r>
              <a:rPr lang="en-US" altLang="nl-NL" sz="4000" dirty="0" smtClean="0">
                <a:solidFill>
                  <a:schemeClr val="bg1"/>
                </a:solidFill>
                <a:ea typeface="ＭＳ Ｐゴシック" pitchFamily="-1" charset="-128"/>
              </a:rPr>
              <a:t> 15-30 </a:t>
            </a:r>
            <a:r>
              <a:rPr lang="en-US" altLang="nl-NL" sz="4000" dirty="0" err="1" smtClean="0">
                <a:solidFill>
                  <a:schemeClr val="bg1"/>
                </a:solidFill>
                <a:ea typeface="ＭＳ Ｐゴシック" pitchFamily="-1" charset="-128"/>
              </a:rPr>
              <a:t>minuten</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Collaterale</a:t>
            </a:r>
            <a:r>
              <a:rPr lang="en-US" altLang="nl-NL" sz="4000" dirty="0" smtClean="0">
                <a:solidFill>
                  <a:schemeClr val="bg1"/>
                </a:solidFill>
                <a:ea typeface="ＭＳ Ｐゴシック" pitchFamily="-1" charset="-128"/>
              </a:rPr>
              <a:t> info is </a:t>
            </a:r>
            <a:r>
              <a:rPr lang="en-US" altLang="nl-NL" sz="4000" dirty="0" err="1" smtClean="0">
                <a:solidFill>
                  <a:schemeClr val="bg1"/>
                </a:solidFill>
                <a:ea typeface="ＭＳ Ｐゴシック" pitchFamily="-1" charset="-128"/>
              </a:rPr>
              <a:t>zeer</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belangrijk</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rPr>
              <a:t>Moet je in </a:t>
            </a:r>
            <a:r>
              <a:rPr lang="en-US" altLang="nl-NL" sz="4000" dirty="0" err="1" smtClean="0">
                <a:solidFill>
                  <a:schemeClr val="bg1"/>
                </a:solidFill>
                <a:ea typeface="ＭＳ Ｐゴシック" pitchFamily="-1" charset="-128"/>
              </a:rPr>
              <a:t>getraind</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zijn</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rPr>
              <a:t>Team instrument</a:t>
            </a:r>
          </a:p>
          <a:p>
            <a:r>
              <a:rPr lang="en-US" altLang="nl-NL" sz="4000" dirty="0" err="1" smtClean="0">
                <a:solidFill>
                  <a:schemeClr val="bg1"/>
                </a:solidFill>
                <a:ea typeface="ＭＳ Ｐゴシック" pitchFamily="-1" charset="-128"/>
              </a:rPr>
              <a:t>Niet</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alleen</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geweld</a:t>
            </a:r>
            <a:endParaRPr lang="nl-NL" altLang="nl-NL" sz="4000" dirty="0" smtClean="0">
              <a:solidFill>
                <a:schemeClr val="bg1"/>
              </a:solidFill>
              <a:ea typeface="ＭＳ Ｐゴシック" pitchFamily="-1"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190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4819" name="Rectangle 3"/>
          <p:cNvSpPr>
            <a:spLocks noGrp="1" noChangeArrowheads="1"/>
          </p:cNvSpPr>
          <p:nvPr>
            <p:ph type="title"/>
          </p:nvPr>
        </p:nvSpPr>
        <p:spPr>
          <a:xfrm>
            <a:off x="755650" y="0"/>
            <a:ext cx="7772400" cy="1219200"/>
          </a:xfrm>
        </p:spPr>
        <p:txBody>
          <a:bodyPr/>
          <a:lstStyle/>
          <a:p>
            <a:pPr eaLnBrk="1" hangingPunct="1"/>
            <a:r>
              <a:rPr lang="en-GB" altLang="nl-NL" smtClean="0"/>
              <a:t>-</a:t>
            </a:r>
          </a:p>
        </p:txBody>
      </p:sp>
      <p:sp>
        <p:nvSpPr>
          <p:cNvPr id="34820" name="Rectangle 4"/>
          <p:cNvSpPr>
            <a:spLocks noGrp="1" noChangeArrowheads="1"/>
          </p:cNvSpPr>
          <p:nvPr>
            <p:ph type="body" idx="1"/>
          </p:nvPr>
        </p:nvSpPr>
        <p:spPr/>
        <p:txBody>
          <a:bodyPr/>
          <a:lstStyle/>
          <a:p>
            <a:pPr lvl="1" eaLnBrk="1" hangingPunct="1">
              <a:lnSpc>
                <a:spcPct val="90000"/>
              </a:lnSpc>
            </a:pPr>
            <a:endParaRPr lang="en-GB" altLang="nl-NL" smtClean="0">
              <a:solidFill>
                <a:schemeClr val="bg1"/>
              </a:solidFill>
              <a:ea typeface="ＭＳ Ｐゴシック" pitchFamily="4" charset="-128"/>
            </a:endParaRPr>
          </a:p>
          <a:p>
            <a:pPr eaLnBrk="1" hangingPunct="1">
              <a:lnSpc>
                <a:spcPct val="90000"/>
              </a:lnSpc>
            </a:pPr>
            <a:endParaRPr lang="en-GB" altLang="nl-NL" smtClean="0">
              <a:solidFill>
                <a:schemeClr val="bg1"/>
              </a:solidFill>
            </a:endParaRPr>
          </a:p>
          <a:p>
            <a:pPr eaLnBrk="1" hangingPunct="1">
              <a:lnSpc>
                <a:spcPct val="90000"/>
              </a:lnSpc>
            </a:pPr>
            <a:endParaRPr lang="en-GB" altLang="nl-NL" smtClean="0">
              <a:solidFill>
                <a:schemeClr val="bg1"/>
              </a:solidFill>
            </a:endParaRPr>
          </a:p>
        </p:txBody>
      </p:sp>
      <p:pic>
        <p:nvPicPr>
          <p:cNvPr id="34821" name="Afbeelding 4" descr="Microsoft Word - START summary sheet fph.aug.8.07 CURRENT FOR MODIFYING.doc - STARTSummarySheetV24.pdf"/>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0"/>
            <a:ext cx="4846638"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7313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5843" name="Rectangle 3"/>
          <p:cNvSpPr>
            <a:spLocks noGrp="1" noChangeArrowheads="1"/>
          </p:cNvSpPr>
          <p:nvPr>
            <p:ph type="title"/>
          </p:nvPr>
        </p:nvSpPr>
        <p:spPr>
          <a:xfrm>
            <a:off x="755650" y="0"/>
            <a:ext cx="7772400" cy="1219200"/>
          </a:xfrm>
        </p:spPr>
        <p:txBody>
          <a:bodyPr/>
          <a:lstStyle/>
          <a:p>
            <a:pPr eaLnBrk="1" hangingPunct="1"/>
            <a:r>
              <a:rPr lang="en-GB" altLang="nl-NL" smtClean="0"/>
              <a:t>START</a:t>
            </a:r>
          </a:p>
        </p:txBody>
      </p:sp>
      <p:sp>
        <p:nvSpPr>
          <p:cNvPr id="35844" name="Rectangle 4"/>
          <p:cNvSpPr>
            <a:spLocks noGrp="1" noChangeArrowheads="1"/>
          </p:cNvSpPr>
          <p:nvPr>
            <p:ph type="body" idx="1"/>
          </p:nvPr>
        </p:nvSpPr>
        <p:spPr/>
        <p:txBody>
          <a:bodyPr>
            <a:normAutofit lnSpcReduction="10000"/>
          </a:bodyPr>
          <a:lstStyle/>
          <a:p>
            <a:pPr eaLnBrk="1" hangingPunct="1">
              <a:lnSpc>
                <a:spcPct val="90000"/>
              </a:lnSpc>
            </a:pPr>
            <a:r>
              <a:rPr lang="nl-NL" altLang="nl-NL" dirty="0" smtClean="0">
                <a:solidFill>
                  <a:schemeClr val="bg1"/>
                </a:solidFill>
              </a:rPr>
              <a:t>Short		15-30 minuten</a:t>
            </a:r>
          </a:p>
          <a:p>
            <a:pPr eaLnBrk="1" hangingPunct="1">
              <a:lnSpc>
                <a:spcPct val="90000"/>
              </a:lnSpc>
            </a:pPr>
            <a:r>
              <a:rPr lang="nl-NL" altLang="nl-NL" dirty="0" smtClean="0">
                <a:solidFill>
                  <a:schemeClr val="bg1"/>
                </a:solidFill>
              </a:rPr>
              <a:t>Term		3 maanden terug kijkend</a:t>
            </a:r>
          </a:p>
          <a:p>
            <a:pPr eaLnBrk="1" hangingPunct="1">
              <a:lnSpc>
                <a:spcPct val="90000"/>
              </a:lnSpc>
              <a:buFontTx/>
              <a:buNone/>
            </a:pPr>
            <a:r>
              <a:rPr lang="nl-NL" altLang="nl-NL" dirty="0" smtClean="0">
                <a:solidFill>
                  <a:schemeClr val="bg1"/>
                </a:solidFill>
              </a:rPr>
              <a:t>				3 maanden vooruit schatten</a:t>
            </a:r>
          </a:p>
          <a:p>
            <a:pPr eaLnBrk="1" hangingPunct="1">
              <a:lnSpc>
                <a:spcPct val="90000"/>
              </a:lnSpc>
            </a:pPr>
            <a:r>
              <a:rPr lang="nl-NL" altLang="nl-NL" dirty="0" err="1" smtClean="0">
                <a:solidFill>
                  <a:schemeClr val="bg1"/>
                </a:solidFill>
              </a:rPr>
              <a:t>Assesment</a:t>
            </a:r>
            <a:r>
              <a:rPr lang="nl-NL" altLang="nl-NL" dirty="0" smtClean="0">
                <a:solidFill>
                  <a:schemeClr val="bg1"/>
                </a:solidFill>
              </a:rPr>
              <a:t>	20 items</a:t>
            </a:r>
          </a:p>
          <a:p>
            <a:pPr eaLnBrk="1" hangingPunct="1">
              <a:lnSpc>
                <a:spcPct val="90000"/>
              </a:lnSpc>
            </a:pPr>
            <a:r>
              <a:rPr lang="nl-NL" altLang="nl-NL" dirty="0" err="1" smtClean="0">
                <a:solidFill>
                  <a:schemeClr val="bg1"/>
                </a:solidFill>
              </a:rPr>
              <a:t>Risks</a:t>
            </a:r>
            <a:r>
              <a:rPr lang="nl-NL" altLang="nl-NL" dirty="0" smtClean="0">
                <a:solidFill>
                  <a:schemeClr val="bg1"/>
                </a:solidFill>
              </a:rPr>
              <a:t>		7 risicogebieden</a:t>
            </a:r>
          </a:p>
          <a:p>
            <a:pPr eaLnBrk="1" hangingPunct="1">
              <a:lnSpc>
                <a:spcPct val="90000"/>
              </a:lnSpc>
            </a:pPr>
            <a:r>
              <a:rPr lang="nl-NL" altLang="nl-NL" dirty="0" err="1" smtClean="0">
                <a:solidFill>
                  <a:schemeClr val="bg1"/>
                </a:solidFill>
              </a:rPr>
              <a:t>Treatability</a:t>
            </a:r>
            <a:r>
              <a:rPr lang="nl-NL" altLang="nl-NL" dirty="0" smtClean="0">
                <a:solidFill>
                  <a:schemeClr val="bg1"/>
                </a:solidFill>
              </a:rPr>
              <a:t>	sleutel items en</a:t>
            </a:r>
          </a:p>
          <a:p>
            <a:pPr eaLnBrk="1" hangingPunct="1">
              <a:lnSpc>
                <a:spcPct val="90000"/>
              </a:lnSpc>
              <a:buFontTx/>
              <a:buNone/>
            </a:pPr>
            <a:r>
              <a:rPr lang="nl-NL" altLang="nl-NL" dirty="0" smtClean="0">
                <a:solidFill>
                  <a:schemeClr val="bg1"/>
                </a:solidFill>
              </a:rPr>
              <a:t>				beschermende factoren</a:t>
            </a:r>
          </a:p>
          <a:p>
            <a:pPr eaLnBrk="1" hangingPunct="1">
              <a:lnSpc>
                <a:spcPct val="90000"/>
              </a:lnSpc>
              <a:buFontTx/>
              <a:buNone/>
            </a:pPr>
            <a:endParaRPr lang="nl-NL" altLang="nl-NL" sz="2400" dirty="0" smtClean="0">
              <a:solidFill>
                <a:schemeClr val="bg1"/>
              </a:solidFill>
            </a:endParaRPr>
          </a:p>
          <a:p>
            <a:pPr eaLnBrk="1" hangingPunct="1">
              <a:lnSpc>
                <a:spcPct val="90000"/>
              </a:lnSpc>
              <a:buFontTx/>
              <a:buNone/>
            </a:pPr>
            <a:r>
              <a:rPr lang="nl-NL" altLang="nl-NL" sz="2400" dirty="0" smtClean="0">
                <a:solidFill>
                  <a:schemeClr val="bg1"/>
                </a:solidFill>
              </a:rPr>
              <a:t>door  Webster, Martin, Brink,  Nicholls </a:t>
            </a:r>
            <a:r>
              <a:rPr lang="nl-NL" altLang="nl-NL" sz="2400" dirty="0" err="1" smtClean="0">
                <a:solidFill>
                  <a:schemeClr val="bg1"/>
                </a:solidFill>
              </a:rPr>
              <a:t>and</a:t>
            </a:r>
            <a:r>
              <a:rPr lang="nl-NL" altLang="nl-NL" sz="2400" dirty="0" smtClean="0">
                <a:solidFill>
                  <a:schemeClr val="bg1"/>
                </a:solidFill>
              </a:rPr>
              <a:t> </a:t>
            </a:r>
            <a:r>
              <a:rPr lang="nl-NL" altLang="nl-NL" sz="2400" dirty="0" err="1" smtClean="0">
                <a:solidFill>
                  <a:schemeClr val="bg1"/>
                </a:solidFill>
              </a:rPr>
              <a:t>Desmaris</a:t>
            </a:r>
            <a:r>
              <a:rPr lang="nl-NL" altLang="nl-NL" sz="2400" dirty="0" smtClean="0">
                <a:solidFill>
                  <a:schemeClr val="bg1"/>
                </a:solidFill>
              </a:rPr>
              <a:t> 2009</a:t>
            </a:r>
            <a:r>
              <a:rPr lang="en-GB" altLang="nl-NL" sz="2400" dirty="0" smtClean="0">
                <a:solidFill>
                  <a:schemeClr val="bg1"/>
                </a:solidFill>
              </a:rPr>
              <a:t>	</a:t>
            </a:r>
            <a:endParaRPr lang="en-GB" altLang="nl-NL" dirty="0" smtClean="0">
              <a:solidFill>
                <a:schemeClr val="bg1"/>
              </a:solidFill>
            </a:endParaRPr>
          </a:p>
          <a:p>
            <a:pPr eaLnBrk="1" hangingPunct="1">
              <a:lnSpc>
                <a:spcPct val="90000"/>
              </a:lnSpc>
            </a:pPr>
            <a:endParaRPr lang="en-GB" altLang="nl-NL" dirty="0" smtClean="0">
              <a:solidFill>
                <a:schemeClr val="bg1"/>
              </a:solidFill>
            </a:endParaRPr>
          </a:p>
          <a:p>
            <a:pPr eaLnBrk="1" hangingPunct="1">
              <a:lnSpc>
                <a:spcPct val="90000"/>
              </a:lnSpc>
            </a:pPr>
            <a:endParaRPr lang="en-GB" altLang="nl-NL" dirty="0" smtClean="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7358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WELKE PAST OP DE HIC</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lnSpcReduction="10000"/>
          </a:bodyPr>
          <a:lstStyle/>
          <a:p>
            <a:pPr marL="0" indent="0" eaLnBrk="1" hangingPunct="1">
              <a:lnSpc>
                <a:spcPct val="120000"/>
              </a:lnSpc>
              <a:buFontTx/>
              <a:buNone/>
            </a:pPr>
            <a:r>
              <a:rPr lang="en-US" altLang="nl-NL" sz="4400" dirty="0" smtClean="0">
                <a:solidFill>
                  <a:schemeClr val="bg1"/>
                </a:solidFill>
                <a:ea typeface="ＭＳ Ｐゴシック" pitchFamily="-1" charset="-128"/>
              </a:rPr>
              <a:t>BVC	</a:t>
            </a:r>
          </a:p>
          <a:p>
            <a:r>
              <a:rPr lang="en-US" altLang="nl-NL" sz="4000" dirty="0" smtClean="0">
                <a:solidFill>
                  <a:schemeClr val="bg1"/>
                </a:solidFill>
                <a:ea typeface="ＭＳ Ｐゴシック" pitchFamily="-1" charset="-128"/>
              </a:rPr>
              <a:t>&lt;5 </a:t>
            </a:r>
            <a:r>
              <a:rPr lang="en-US" altLang="nl-NL" sz="4000" dirty="0" err="1" smtClean="0">
                <a:solidFill>
                  <a:schemeClr val="bg1"/>
                </a:solidFill>
                <a:ea typeface="ＭＳ Ｐゴシック" pitchFamily="-1" charset="-128"/>
              </a:rPr>
              <a:t>minuten</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Collaterale</a:t>
            </a:r>
            <a:r>
              <a:rPr lang="en-US" altLang="nl-NL" sz="4000" dirty="0" smtClean="0">
                <a:solidFill>
                  <a:schemeClr val="bg1"/>
                </a:solidFill>
                <a:ea typeface="ＭＳ Ｐゴシック" pitchFamily="-1" charset="-128"/>
              </a:rPr>
              <a:t> info is NIET </a:t>
            </a:r>
            <a:r>
              <a:rPr lang="en-US" altLang="nl-NL" sz="4000" dirty="0" err="1" smtClean="0">
                <a:solidFill>
                  <a:schemeClr val="bg1"/>
                </a:solidFill>
                <a:ea typeface="ＭＳ Ｐゴシック" pitchFamily="-1" charset="-128"/>
              </a:rPr>
              <a:t>belangrijk</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rPr>
              <a:t>Score &gt; 2 </a:t>
            </a:r>
          </a:p>
          <a:p>
            <a:pPr>
              <a:buFont typeface="Wingdings" pitchFamily="4" charset="2"/>
              <a:buChar char="à"/>
            </a:pPr>
            <a:r>
              <a:rPr lang="en-US" altLang="nl-NL" sz="4000" dirty="0" smtClean="0">
                <a:solidFill>
                  <a:schemeClr val="bg1"/>
                </a:solidFill>
                <a:ea typeface="ＭＳ Ｐゴシック" pitchFamily="-1" charset="-128"/>
              </a:rPr>
              <a:t>70-80% </a:t>
            </a:r>
            <a:r>
              <a:rPr lang="en-US" altLang="nl-NL" sz="4000" dirty="0" err="1" smtClean="0">
                <a:solidFill>
                  <a:schemeClr val="bg1"/>
                </a:solidFill>
                <a:ea typeface="ＭＳ Ｐゴシック" pitchFamily="-1" charset="-128"/>
              </a:rPr>
              <a:t>kans</a:t>
            </a:r>
            <a:r>
              <a:rPr lang="en-US" altLang="nl-NL" sz="4000" dirty="0" smtClean="0">
                <a:solidFill>
                  <a:schemeClr val="bg1"/>
                </a:solidFill>
                <a:ea typeface="ＭＳ Ｐゴシック" pitchFamily="-1" charset="-128"/>
              </a:rPr>
              <a:t> op </a:t>
            </a:r>
            <a:r>
              <a:rPr lang="en-US" altLang="nl-NL" sz="4000" dirty="0" err="1" smtClean="0">
                <a:solidFill>
                  <a:schemeClr val="bg1"/>
                </a:solidFill>
                <a:ea typeface="ＭＳ Ｐゴシック" pitchFamily="-1" charset="-128"/>
              </a:rPr>
              <a:t>agressie</a:t>
            </a:r>
            <a:r>
              <a:rPr lang="en-US" altLang="nl-NL" sz="4000" dirty="0" smtClean="0">
                <a:solidFill>
                  <a:schemeClr val="bg1"/>
                </a:solidFill>
                <a:ea typeface="ＭＳ Ｐゴシック" pitchFamily="-1" charset="-128"/>
              </a:rPr>
              <a:t> in 24 </a:t>
            </a:r>
            <a:r>
              <a:rPr lang="en-US" altLang="nl-NL" sz="4000" dirty="0" err="1" smtClean="0">
                <a:solidFill>
                  <a:schemeClr val="bg1"/>
                </a:solidFill>
                <a:ea typeface="ＭＳ Ｐゴシック" pitchFamily="-1" charset="-128"/>
              </a:rPr>
              <a:t>uur</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sym typeface="Wingdings" panose="05000000000000000000" pitchFamily="2" charset="2"/>
              </a:rPr>
              <a:t>Hoe </a:t>
            </a:r>
            <a:r>
              <a:rPr lang="en-US" altLang="nl-NL" sz="4000" dirty="0" err="1" smtClean="0">
                <a:solidFill>
                  <a:schemeClr val="bg1"/>
                </a:solidFill>
                <a:ea typeface="ＭＳ Ｐゴシック" pitchFamily="-1" charset="-128"/>
                <a:sym typeface="Wingdings" panose="05000000000000000000" pitchFamily="2" charset="2"/>
              </a:rPr>
              <a:t>lang</a:t>
            </a:r>
            <a:r>
              <a:rPr lang="en-US" altLang="nl-NL" sz="4000" dirty="0" smtClean="0">
                <a:solidFill>
                  <a:schemeClr val="bg1"/>
                </a:solidFill>
                <a:ea typeface="ＭＳ Ｐゴシック" pitchFamily="-1" charset="-128"/>
                <a:sym typeface="Wingdings" panose="05000000000000000000" pitchFamily="2" charset="2"/>
              </a:rPr>
              <a:t> </a:t>
            </a:r>
            <a:r>
              <a:rPr lang="en-US" altLang="nl-NL" sz="4000" dirty="0" err="1" smtClean="0">
                <a:solidFill>
                  <a:schemeClr val="bg1"/>
                </a:solidFill>
                <a:ea typeface="ＭＳ Ｐゴシック" pitchFamily="-1" charset="-128"/>
                <a:sym typeface="Wingdings" panose="05000000000000000000" pitchFamily="2" charset="2"/>
              </a:rPr>
              <a:t>houd</a:t>
            </a:r>
            <a:r>
              <a:rPr lang="en-US" altLang="nl-NL" sz="4000" dirty="0" smtClean="0">
                <a:solidFill>
                  <a:schemeClr val="bg1"/>
                </a:solidFill>
                <a:ea typeface="ＭＳ Ｐゴシック" pitchFamily="-1" charset="-128"/>
                <a:sym typeface="Wingdings" panose="05000000000000000000" pitchFamily="2" charset="2"/>
              </a:rPr>
              <a:t> je team </a:t>
            </a:r>
            <a:r>
              <a:rPr lang="en-US" altLang="nl-NL" sz="4000" dirty="0" err="1" smtClean="0">
                <a:solidFill>
                  <a:schemeClr val="bg1"/>
                </a:solidFill>
                <a:ea typeface="ＭＳ Ｐゴシック" pitchFamily="-1" charset="-128"/>
                <a:sym typeface="Wingdings" panose="05000000000000000000" pitchFamily="2" charset="2"/>
              </a:rPr>
              <a:t>dit</a:t>
            </a:r>
            <a:r>
              <a:rPr lang="en-US" altLang="nl-NL" sz="4000" dirty="0" smtClean="0">
                <a:solidFill>
                  <a:schemeClr val="bg1"/>
                </a:solidFill>
                <a:ea typeface="ＭＳ Ｐゴシック" pitchFamily="-1" charset="-128"/>
                <a:sym typeface="Wingdings" panose="05000000000000000000" pitchFamily="2" charset="2"/>
              </a:rPr>
              <a:t> </a:t>
            </a:r>
            <a:r>
              <a:rPr lang="en-US" altLang="nl-NL" sz="4000" dirty="0" err="1" smtClean="0">
                <a:solidFill>
                  <a:schemeClr val="bg1"/>
                </a:solidFill>
                <a:ea typeface="ＭＳ Ｐゴシック" pitchFamily="-1" charset="-128"/>
                <a:sym typeface="Wingdings" panose="05000000000000000000" pitchFamily="2" charset="2"/>
              </a:rPr>
              <a:t>vol</a:t>
            </a:r>
            <a:endParaRPr lang="en-US" altLang="nl-NL" sz="4000" dirty="0" smtClean="0">
              <a:solidFill>
                <a:schemeClr val="bg1"/>
              </a:solidFill>
              <a:ea typeface="ＭＳ Ｐゴシック" pitchFamily="-1" charset="-128"/>
              <a:sym typeface="Wingdings" panose="05000000000000000000" pitchFamily="2" charset="2"/>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1904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1747" name="Rectangle 3"/>
          <p:cNvSpPr>
            <a:spLocks noGrp="1" noChangeArrowheads="1"/>
          </p:cNvSpPr>
          <p:nvPr>
            <p:ph type="title"/>
          </p:nvPr>
        </p:nvSpPr>
        <p:spPr>
          <a:xfrm>
            <a:off x="755650" y="0"/>
            <a:ext cx="7772400" cy="1219200"/>
          </a:xfrm>
        </p:spPr>
        <p:txBody>
          <a:bodyPr/>
          <a:lstStyle/>
          <a:p>
            <a:r>
              <a:rPr lang="nl-NL" b="1" dirty="0" err="1"/>
              <a:t>Brøset</a:t>
            </a:r>
            <a:r>
              <a:rPr lang="nl-NL" b="1" dirty="0"/>
              <a:t> </a:t>
            </a:r>
            <a:r>
              <a:rPr lang="nl-NL" b="1" dirty="0" err="1"/>
              <a:t>Violence</a:t>
            </a:r>
            <a:r>
              <a:rPr lang="nl-NL" b="1" dirty="0"/>
              <a:t> </a:t>
            </a:r>
            <a:r>
              <a:rPr lang="nl-NL" b="1" dirty="0" smtClean="0"/>
              <a:t>Checklist (BVC)</a:t>
            </a:r>
            <a:endParaRPr lang="nl-NL" altLang="nl-NL" dirty="0" smtClean="0"/>
          </a:p>
        </p:txBody>
      </p:sp>
      <p:sp>
        <p:nvSpPr>
          <p:cNvPr id="31748" name="Rectangle 4"/>
          <p:cNvSpPr>
            <a:spLocks noGrp="1" noChangeArrowheads="1"/>
          </p:cNvSpPr>
          <p:nvPr>
            <p:ph type="body" idx="1"/>
          </p:nvPr>
        </p:nvSpPr>
        <p:spPr/>
        <p:txBody>
          <a:bodyPr>
            <a:normAutofit fontScale="40000" lnSpcReduction="20000"/>
          </a:bodyPr>
          <a:lstStyle/>
          <a:p>
            <a:endParaRPr lang="nl-NL" sz="4000" b="1" dirty="0" smtClean="0">
              <a:solidFill>
                <a:schemeClr val="bg1"/>
              </a:solidFill>
            </a:endParaRPr>
          </a:p>
          <a:p>
            <a:pPr marL="0" indent="0">
              <a:buNone/>
            </a:pPr>
            <a:r>
              <a:rPr lang="nl-NL" sz="4000" b="1" dirty="0" smtClean="0">
                <a:solidFill>
                  <a:schemeClr val="bg1"/>
                </a:solidFill>
              </a:rPr>
              <a:t>Verward</a:t>
            </a:r>
            <a:r>
              <a:rPr lang="nl-NL" sz="4000" dirty="0" smtClean="0">
                <a:solidFill>
                  <a:schemeClr val="bg1"/>
                </a:solidFill>
              </a:rPr>
              <a:t>:	 </a:t>
            </a:r>
            <a:r>
              <a:rPr lang="nl-NL" sz="4000" dirty="0">
                <a:solidFill>
                  <a:schemeClr val="bg1"/>
                </a:solidFill>
              </a:rPr>
              <a:t>	De persoon is duidelijk verward en gedesoriënteerd in tijd en/of plaats </a:t>
            </a:r>
            <a:r>
              <a:rPr lang="nl-NL" sz="4000" dirty="0" smtClean="0">
                <a:solidFill>
                  <a:schemeClr val="bg1"/>
                </a:solidFill>
              </a:rPr>
              <a:t>		en/of persoon</a:t>
            </a:r>
            <a:endParaRPr lang="nl-NL" sz="4000" dirty="0">
              <a:solidFill>
                <a:schemeClr val="bg1"/>
              </a:solidFill>
            </a:endParaRPr>
          </a:p>
          <a:p>
            <a:pPr marL="0" indent="0">
              <a:buNone/>
            </a:pPr>
            <a:r>
              <a:rPr lang="nl-NL" sz="4000" b="1" dirty="0" smtClean="0">
                <a:solidFill>
                  <a:schemeClr val="bg1"/>
                </a:solidFill>
              </a:rPr>
              <a:t>Geïrriteerd</a:t>
            </a:r>
            <a:r>
              <a:rPr lang="nl-NL" sz="4000" dirty="0">
                <a:solidFill>
                  <a:schemeClr val="bg1"/>
                </a:solidFill>
              </a:rPr>
              <a:t>	Snel geërgerd of boos. Niet in staat om de aanwezigheid van anderen te </a:t>
            </a:r>
            <a:r>
              <a:rPr lang="nl-NL" sz="4000" dirty="0" smtClean="0">
                <a:solidFill>
                  <a:schemeClr val="bg1"/>
                </a:solidFill>
              </a:rPr>
              <a:t>		verdragen</a:t>
            </a:r>
            <a:r>
              <a:rPr lang="nl-NL" sz="4000" dirty="0">
                <a:solidFill>
                  <a:schemeClr val="bg1"/>
                </a:solidFill>
              </a:rPr>
              <a:t>.</a:t>
            </a:r>
          </a:p>
          <a:p>
            <a:pPr marL="0" indent="0">
              <a:buNone/>
            </a:pPr>
            <a:r>
              <a:rPr lang="nl-NL" sz="4000" b="1" dirty="0" smtClean="0">
                <a:solidFill>
                  <a:schemeClr val="bg1"/>
                </a:solidFill>
              </a:rPr>
              <a:t>Luidruchtig</a:t>
            </a:r>
            <a:r>
              <a:rPr lang="nl-NL" sz="4000" b="1" dirty="0">
                <a:solidFill>
                  <a:schemeClr val="bg1"/>
                </a:solidFill>
              </a:rPr>
              <a:t>	</a:t>
            </a:r>
            <a:r>
              <a:rPr lang="nl-NL" sz="4000" dirty="0">
                <a:solidFill>
                  <a:schemeClr val="bg1"/>
                </a:solidFill>
              </a:rPr>
              <a:t>De persoon maakt voor iedereen in de directe omgeving hoorbaar veel </a:t>
            </a:r>
            <a:r>
              <a:rPr lang="nl-NL" sz="4000" dirty="0" smtClean="0">
                <a:solidFill>
                  <a:schemeClr val="bg1"/>
                </a:solidFill>
              </a:rPr>
              <a:t>		lawaai</a:t>
            </a:r>
            <a:r>
              <a:rPr lang="nl-NL" sz="4000" dirty="0">
                <a:solidFill>
                  <a:schemeClr val="bg1"/>
                </a:solidFill>
              </a:rPr>
              <a:t>. Bijvoorbeeld slaat met deuren en schreeuwt.</a:t>
            </a:r>
          </a:p>
          <a:p>
            <a:pPr marL="0" indent="0">
              <a:buNone/>
            </a:pPr>
            <a:r>
              <a:rPr lang="nl-NL" sz="4000" b="1" dirty="0" smtClean="0">
                <a:solidFill>
                  <a:schemeClr val="bg1"/>
                </a:solidFill>
              </a:rPr>
              <a:t>Lichamelijk</a:t>
            </a:r>
            <a:r>
              <a:rPr lang="nl-NL" sz="4000" b="1" dirty="0">
                <a:solidFill>
                  <a:schemeClr val="bg1"/>
                </a:solidFill>
              </a:rPr>
              <a:t>	</a:t>
            </a:r>
            <a:r>
              <a:rPr lang="nl-NL" sz="4000" dirty="0">
                <a:solidFill>
                  <a:schemeClr val="bg1"/>
                </a:solidFill>
              </a:rPr>
              <a:t>Wanneer er een duidelijke bedoeling is de ander lichamelijk te bedreigen. </a:t>
            </a:r>
            <a:r>
              <a:rPr lang="nl-NL" sz="4000" b="1" dirty="0">
                <a:solidFill>
                  <a:schemeClr val="bg1"/>
                </a:solidFill>
              </a:rPr>
              <a:t>Bedreigend </a:t>
            </a:r>
            <a:r>
              <a:rPr lang="nl-NL" sz="4000" dirty="0" smtClean="0">
                <a:solidFill>
                  <a:schemeClr val="bg1"/>
                </a:solidFill>
              </a:rPr>
              <a:t>	Bijvoorbeeld </a:t>
            </a:r>
            <a:r>
              <a:rPr lang="nl-NL" sz="4000" dirty="0">
                <a:solidFill>
                  <a:schemeClr val="bg1"/>
                </a:solidFill>
              </a:rPr>
              <a:t>het aannemen </a:t>
            </a:r>
            <a:r>
              <a:rPr lang="nl-NL" sz="4000" dirty="0" smtClean="0">
                <a:solidFill>
                  <a:schemeClr val="bg1"/>
                </a:solidFill>
              </a:rPr>
              <a:t>van een </a:t>
            </a:r>
            <a:r>
              <a:rPr lang="nl-NL" sz="4000" dirty="0">
                <a:solidFill>
                  <a:schemeClr val="bg1"/>
                </a:solidFill>
              </a:rPr>
              <a:t>agressieve houding, het grijpen naar </a:t>
            </a:r>
            <a:r>
              <a:rPr lang="nl-NL" sz="4000" dirty="0" smtClean="0">
                <a:solidFill>
                  <a:schemeClr val="bg1"/>
                </a:solidFill>
              </a:rPr>
              <a:t>		andermans </a:t>
            </a:r>
            <a:r>
              <a:rPr lang="nl-NL" sz="4000" dirty="0">
                <a:solidFill>
                  <a:schemeClr val="bg1"/>
                </a:solidFill>
              </a:rPr>
              <a:t>kleding, het willen </a:t>
            </a:r>
            <a:r>
              <a:rPr lang="nl-NL" sz="4000" dirty="0" smtClean="0">
                <a:solidFill>
                  <a:schemeClr val="bg1"/>
                </a:solidFill>
              </a:rPr>
              <a:t>slaan </a:t>
            </a:r>
            <a:r>
              <a:rPr lang="nl-NL" sz="4000" dirty="0">
                <a:solidFill>
                  <a:schemeClr val="bg1"/>
                </a:solidFill>
              </a:rPr>
              <a:t>of schoppen van de </a:t>
            </a:r>
            <a:r>
              <a:rPr lang="nl-NL" sz="4000" dirty="0" smtClean="0">
                <a:solidFill>
                  <a:schemeClr val="bg1"/>
                </a:solidFill>
              </a:rPr>
              <a:t>ander, of </a:t>
            </a:r>
            <a:r>
              <a:rPr lang="nl-NL" sz="4000" dirty="0">
                <a:solidFill>
                  <a:schemeClr val="bg1"/>
                </a:solidFill>
              </a:rPr>
              <a:t>de ander </a:t>
            </a:r>
            <a:r>
              <a:rPr lang="nl-NL" sz="4000" dirty="0" smtClean="0">
                <a:solidFill>
                  <a:schemeClr val="bg1"/>
                </a:solidFill>
              </a:rPr>
              <a:t>		een </a:t>
            </a:r>
            <a:r>
              <a:rPr lang="nl-NL" sz="4000" dirty="0">
                <a:solidFill>
                  <a:schemeClr val="bg1"/>
                </a:solidFill>
              </a:rPr>
              <a:t>kopstoot willen geven. </a:t>
            </a:r>
          </a:p>
          <a:p>
            <a:pPr marL="0" indent="0">
              <a:buNone/>
            </a:pPr>
            <a:r>
              <a:rPr lang="nl-NL" sz="4000" b="1" dirty="0" smtClean="0">
                <a:solidFill>
                  <a:schemeClr val="bg1"/>
                </a:solidFill>
              </a:rPr>
              <a:t>Verbaal</a:t>
            </a:r>
            <a:r>
              <a:rPr lang="nl-NL" sz="4000" b="1" dirty="0">
                <a:solidFill>
                  <a:schemeClr val="bg1"/>
                </a:solidFill>
              </a:rPr>
              <a:t>	</a:t>
            </a:r>
            <a:r>
              <a:rPr lang="nl-NL" sz="4000" b="1" dirty="0" smtClean="0">
                <a:solidFill>
                  <a:schemeClr val="bg1"/>
                </a:solidFill>
              </a:rPr>
              <a:t>	</a:t>
            </a:r>
            <a:r>
              <a:rPr lang="nl-NL" sz="4000" dirty="0" smtClean="0">
                <a:solidFill>
                  <a:schemeClr val="bg1"/>
                </a:solidFill>
              </a:rPr>
              <a:t>Een </a:t>
            </a:r>
            <a:r>
              <a:rPr lang="nl-NL" sz="4000" dirty="0">
                <a:solidFill>
                  <a:schemeClr val="bg1"/>
                </a:solidFill>
              </a:rPr>
              <a:t>verbale uitbarsting (scheldpartij) waarbij sprake is van meer dan met </a:t>
            </a:r>
            <a:r>
              <a:rPr lang="nl-NL" sz="4000" b="1" dirty="0">
                <a:solidFill>
                  <a:schemeClr val="bg1"/>
                </a:solidFill>
              </a:rPr>
              <a:t>Bedreigend </a:t>
            </a:r>
            <a:r>
              <a:rPr lang="nl-NL" sz="4000" dirty="0" smtClean="0">
                <a:solidFill>
                  <a:schemeClr val="bg1"/>
                </a:solidFill>
              </a:rPr>
              <a:t>	luide </a:t>
            </a:r>
            <a:r>
              <a:rPr lang="nl-NL" sz="4000" dirty="0">
                <a:solidFill>
                  <a:schemeClr val="bg1"/>
                </a:solidFill>
              </a:rPr>
              <a:t>stem spreken. De </a:t>
            </a:r>
            <a:r>
              <a:rPr lang="nl-NL" sz="4000" dirty="0" smtClean="0">
                <a:solidFill>
                  <a:schemeClr val="bg1"/>
                </a:solidFill>
              </a:rPr>
              <a:t>persoon in </a:t>
            </a:r>
            <a:r>
              <a:rPr lang="nl-NL" sz="4000" dirty="0">
                <a:solidFill>
                  <a:schemeClr val="bg1"/>
                </a:solidFill>
              </a:rPr>
              <a:t>kwestie is duidelijk van plan de ander te </a:t>
            </a:r>
            <a:r>
              <a:rPr lang="nl-NL" sz="4000" dirty="0" smtClean="0">
                <a:solidFill>
                  <a:schemeClr val="bg1"/>
                </a:solidFill>
              </a:rPr>
              <a:t>		intimideren </a:t>
            </a:r>
            <a:r>
              <a:rPr lang="nl-NL" sz="4000" dirty="0">
                <a:solidFill>
                  <a:schemeClr val="bg1"/>
                </a:solidFill>
              </a:rPr>
              <a:t>of te bedreigen. </a:t>
            </a:r>
            <a:r>
              <a:rPr lang="nl-NL" sz="4000" dirty="0" smtClean="0">
                <a:solidFill>
                  <a:schemeClr val="bg1"/>
                </a:solidFill>
              </a:rPr>
              <a:t>Bijvoorbeeld </a:t>
            </a:r>
            <a:r>
              <a:rPr lang="nl-NL" sz="4000" dirty="0">
                <a:solidFill>
                  <a:schemeClr val="bg1"/>
                </a:solidFill>
              </a:rPr>
              <a:t>de </a:t>
            </a:r>
            <a:r>
              <a:rPr lang="nl-NL" sz="4000" dirty="0" smtClean="0">
                <a:solidFill>
                  <a:schemeClr val="bg1"/>
                </a:solidFill>
              </a:rPr>
              <a:t>ander uitschelden/beledigen</a:t>
            </a:r>
            <a:r>
              <a:rPr lang="nl-NL" sz="4000" dirty="0">
                <a:solidFill>
                  <a:schemeClr val="bg1"/>
                </a:solidFill>
              </a:rPr>
              <a:t>, </a:t>
            </a:r>
            <a:r>
              <a:rPr lang="nl-NL" sz="4000" dirty="0" smtClean="0">
                <a:solidFill>
                  <a:schemeClr val="bg1"/>
                </a:solidFill>
              </a:rPr>
              <a:t>		of </a:t>
            </a:r>
            <a:r>
              <a:rPr lang="nl-NL" sz="4000" dirty="0">
                <a:solidFill>
                  <a:schemeClr val="bg1"/>
                </a:solidFill>
              </a:rPr>
              <a:t>geven van </a:t>
            </a:r>
            <a:r>
              <a:rPr lang="nl-NL" sz="4000" dirty="0" smtClean="0">
                <a:solidFill>
                  <a:schemeClr val="bg1"/>
                </a:solidFill>
              </a:rPr>
              <a:t>commentaar</a:t>
            </a:r>
            <a:r>
              <a:rPr lang="nl-NL" sz="4000" dirty="0">
                <a:solidFill>
                  <a:schemeClr val="bg1"/>
                </a:solidFill>
              </a:rPr>
              <a:t> </a:t>
            </a:r>
            <a:r>
              <a:rPr lang="nl-NL" sz="4000" dirty="0" smtClean="0">
                <a:solidFill>
                  <a:schemeClr val="bg1"/>
                </a:solidFill>
              </a:rPr>
              <a:t>op </a:t>
            </a:r>
            <a:r>
              <a:rPr lang="nl-NL" sz="4000" dirty="0">
                <a:solidFill>
                  <a:schemeClr val="bg1"/>
                </a:solidFill>
              </a:rPr>
              <a:t>iemand op een snauwende en agressieve </a:t>
            </a:r>
            <a:r>
              <a:rPr lang="nl-NL" sz="4000" dirty="0" smtClean="0">
                <a:solidFill>
                  <a:schemeClr val="bg1"/>
                </a:solidFill>
              </a:rPr>
              <a:t>		manier.</a:t>
            </a:r>
            <a:endParaRPr lang="nl-NL" sz="4000" b="1" dirty="0" smtClean="0">
              <a:solidFill>
                <a:schemeClr val="bg1"/>
              </a:solidFill>
            </a:endParaRPr>
          </a:p>
          <a:p>
            <a:pPr marL="0" indent="0">
              <a:buNone/>
            </a:pPr>
            <a:r>
              <a:rPr lang="nl-NL" sz="4000" b="1" dirty="0" smtClean="0">
                <a:solidFill>
                  <a:schemeClr val="bg1"/>
                </a:solidFill>
              </a:rPr>
              <a:t>Vernielen </a:t>
            </a:r>
            <a:r>
              <a:rPr lang="nl-NL" sz="4000" b="1" dirty="0">
                <a:solidFill>
                  <a:schemeClr val="bg1"/>
                </a:solidFill>
              </a:rPr>
              <a:t>van 	</a:t>
            </a:r>
            <a:r>
              <a:rPr lang="nl-NL" sz="4000" dirty="0">
                <a:solidFill>
                  <a:schemeClr val="bg1"/>
                </a:solidFill>
              </a:rPr>
              <a:t>Een aanval gericht op een voorwerp en niet op een persoon. Bijvoorbeeld </a:t>
            </a:r>
            <a:r>
              <a:rPr lang="nl-NL" sz="4000" b="1" dirty="0">
                <a:solidFill>
                  <a:schemeClr val="bg1"/>
                </a:solidFill>
              </a:rPr>
              <a:t>Voorwerpen </a:t>
            </a:r>
            <a:r>
              <a:rPr lang="nl-NL" sz="4000" dirty="0" smtClean="0">
                <a:solidFill>
                  <a:schemeClr val="bg1"/>
                </a:solidFill>
              </a:rPr>
              <a:t>	het </a:t>
            </a:r>
            <a:r>
              <a:rPr lang="nl-NL" sz="4000" dirty="0">
                <a:solidFill>
                  <a:schemeClr val="bg1"/>
                </a:solidFill>
              </a:rPr>
              <a:t>ongericht smijten met </a:t>
            </a:r>
            <a:r>
              <a:rPr lang="nl-NL" sz="4000" dirty="0" smtClean="0">
                <a:solidFill>
                  <a:schemeClr val="bg1"/>
                </a:solidFill>
              </a:rPr>
              <a:t>een voorwerp </a:t>
            </a:r>
            <a:r>
              <a:rPr lang="nl-NL" sz="4000" dirty="0">
                <a:solidFill>
                  <a:schemeClr val="bg1"/>
                </a:solidFill>
              </a:rPr>
              <a:t>of gooien met meubilair, het slaan </a:t>
            </a:r>
            <a:r>
              <a:rPr lang="nl-NL" sz="4000" dirty="0" smtClean="0">
                <a:solidFill>
                  <a:schemeClr val="bg1"/>
                </a:solidFill>
              </a:rPr>
              <a:t>		tegen </a:t>
            </a:r>
            <a:r>
              <a:rPr lang="nl-NL" sz="4000" dirty="0">
                <a:solidFill>
                  <a:schemeClr val="bg1"/>
                </a:solidFill>
              </a:rPr>
              <a:t>of het inslaan van </a:t>
            </a:r>
            <a:r>
              <a:rPr lang="nl-NL" sz="4000" dirty="0" smtClean="0">
                <a:solidFill>
                  <a:schemeClr val="bg1"/>
                </a:solidFill>
              </a:rPr>
              <a:t>ruiten</a:t>
            </a:r>
            <a:r>
              <a:rPr lang="nl-NL" sz="4000" dirty="0">
                <a:solidFill>
                  <a:schemeClr val="bg1"/>
                </a:solidFill>
              </a:rPr>
              <a:t>, of met hoofd tegen voorwerp slaan.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8863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WELKE PAST OP DE HIC</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a:bodyPr>
          <a:lstStyle/>
          <a:p>
            <a:pPr marL="0" indent="0" eaLnBrk="1" hangingPunct="1">
              <a:lnSpc>
                <a:spcPct val="120000"/>
              </a:lnSpc>
              <a:buFontTx/>
              <a:buNone/>
            </a:pPr>
            <a:r>
              <a:rPr lang="en-US" altLang="nl-NL" sz="4400" dirty="0" smtClean="0">
                <a:solidFill>
                  <a:schemeClr val="bg1"/>
                </a:solidFill>
                <a:ea typeface="ＭＳ Ｐゴシック" pitchFamily="-1" charset="-128"/>
              </a:rPr>
              <a:t>CRISISMONITOR	</a:t>
            </a:r>
          </a:p>
          <a:p>
            <a:r>
              <a:rPr lang="en-US" altLang="nl-NL" sz="4000" dirty="0" smtClean="0">
                <a:solidFill>
                  <a:schemeClr val="bg1"/>
                </a:solidFill>
                <a:ea typeface="ＭＳ Ｐゴシック" pitchFamily="-1" charset="-128"/>
              </a:rPr>
              <a:t>&gt; 5 </a:t>
            </a:r>
            <a:r>
              <a:rPr lang="en-US" altLang="nl-NL" sz="4000" dirty="0" err="1" smtClean="0">
                <a:solidFill>
                  <a:schemeClr val="bg1"/>
                </a:solidFill>
                <a:ea typeface="ＭＳ Ｐゴシック" pitchFamily="-1" charset="-128"/>
              </a:rPr>
              <a:t>minuten</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Collaterale</a:t>
            </a:r>
            <a:r>
              <a:rPr lang="en-US" altLang="nl-NL" sz="4000" dirty="0" smtClean="0">
                <a:solidFill>
                  <a:schemeClr val="bg1"/>
                </a:solidFill>
                <a:ea typeface="ＭＳ Ｐゴシック" pitchFamily="-1" charset="-128"/>
              </a:rPr>
              <a:t> info is NIET </a:t>
            </a:r>
            <a:r>
              <a:rPr lang="en-US" altLang="nl-NL" sz="4000" dirty="0" err="1" smtClean="0">
                <a:solidFill>
                  <a:schemeClr val="bg1"/>
                </a:solidFill>
                <a:ea typeface="ＭＳ Ｐゴシック" pitchFamily="-1" charset="-128"/>
              </a:rPr>
              <a:t>belangrijk</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Combi</a:t>
            </a:r>
            <a:r>
              <a:rPr lang="en-US" altLang="nl-NL" sz="4000" dirty="0" smtClean="0">
                <a:solidFill>
                  <a:schemeClr val="bg1"/>
                </a:solidFill>
                <a:ea typeface="ＭＳ Ｐゴシック" pitchFamily="-1" charset="-128"/>
              </a:rPr>
              <a:t> van BVC </a:t>
            </a:r>
            <a:r>
              <a:rPr lang="en-US" altLang="nl-NL" sz="4000" dirty="0" err="1" smtClean="0">
                <a:solidFill>
                  <a:schemeClr val="bg1"/>
                </a:solidFill>
                <a:ea typeface="ＭＳ Ｐゴシック" pitchFamily="-1" charset="-128"/>
              </a:rPr>
              <a:t>en</a:t>
            </a:r>
            <a:r>
              <a:rPr lang="en-US" altLang="nl-NL" sz="4000" dirty="0" smtClean="0">
                <a:solidFill>
                  <a:schemeClr val="bg1"/>
                </a:solidFill>
                <a:ea typeface="ＭＳ Ｐゴシック" pitchFamily="-1" charset="-128"/>
              </a:rPr>
              <a:t> As 5 </a:t>
            </a:r>
            <a:r>
              <a:rPr lang="en-US" altLang="nl-NL" dirty="0" smtClean="0">
                <a:solidFill>
                  <a:schemeClr val="bg1"/>
                </a:solidFill>
                <a:ea typeface="ＭＳ Ｐゴシック" pitchFamily="-1" charset="-128"/>
              </a:rPr>
              <a:t>(Kennedy axis)</a:t>
            </a:r>
            <a:endParaRPr lang="en-US" altLang="nl-NL" sz="4000" dirty="0" smtClean="0">
              <a:solidFill>
                <a:schemeClr val="bg1"/>
              </a:solidFill>
              <a:ea typeface="ＭＳ Ｐゴシック" pitchFamily="-1"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8827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0825" y="-2691680"/>
            <a:ext cx="15014575" cy="100822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3366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rgbClr val="F2800E"/>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6217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5" name="Rectangle 3"/>
          <p:cNvSpPr>
            <a:spLocks noGrp="1" noChangeArrowheads="1"/>
          </p:cNvSpPr>
          <p:nvPr>
            <p:ph type="title" idx="4294967295"/>
          </p:nvPr>
        </p:nvSpPr>
        <p:spPr/>
        <p:txBody>
          <a:bodyPr>
            <a:normAutofit fontScale="90000"/>
          </a:bodyPr>
          <a:lstStyle/>
          <a:p>
            <a:pPr eaLnBrk="1" hangingPunct="1"/>
            <a:r>
              <a:rPr lang="nl-NL" altLang="nl-NL" sz="4000" dirty="0" smtClean="0">
                <a:ea typeface="ＭＳ Ｐゴシック" pitchFamily="-1" charset="-128"/>
              </a:rPr>
              <a:t/>
            </a:r>
            <a:br>
              <a:rPr lang="nl-NL" altLang="nl-NL" sz="4000" dirty="0" smtClean="0">
                <a:ea typeface="ＭＳ Ｐゴシック" pitchFamily="-1" charset="-128"/>
              </a:rPr>
            </a:br>
            <a:r>
              <a:rPr lang="nl-NL" altLang="nl-NL" sz="4000" dirty="0" smtClean="0">
                <a:ea typeface="ＭＳ Ｐゴシック" pitchFamily="-1" charset="-128"/>
              </a:rPr>
              <a:t> </a:t>
            </a:r>
            <a:r>
              <a:rPr lang="nl-NL" altLang="nl-NL" sz="4000" b="1" dirty="0" err="1" smtClean="0">
                <a:ea typeface="ＭＳ Ｐゴシック" pitchFamily="-1" charset="-128"/>
              </a:rPr>
              <a:t>Disclosure</a:t>
            </a:r>
            <a:r>
              <a:rPr lang="nl-NL" altLang="nl-NL" sz="4000" b="1" dirty="0" smtClean="0">
                <a:ea typeface="ＭＳ Ｐゴシック" pitchFamily="-1" charset="-128"/>
              </a:rPr>
              <a:t> belangen sprekers </a:t>
            </a:r>
            <a:r>
              <a:rPr lang="nl-NL" altLang="nl-NL" sz="4000" dirty="0" smtClean="0">
                <a:ea typeface="ＭＳ Ｐゴシック" pitchFamily="-1" charset="-128"/>
              </a:rPr>
              <a:t>	</a:t>
            </a:r>
            <a:br>
              <a:rPr lang="nl-NL" altLang="nl-NL" sz="4000" dirty="0" smtClean="0">
                <a:ea typeface="ＭＳ Ｐゴシック" pitchFamily="-1" charset="-128"/>
              </a:rPr>
            </a:br>
            <a:endParaRPr lang="en-US" altLang="nl-NL" sz="4000" dirty="0" smtClean="0">
              <a:ea typeface="ＭＳ Ｐゴシック" pitchFamily="-1" charset="-128"/>
            </a:endParaRPr>
          </a:p>
        </p:txBody>
      </p:sp>
      <p:sp>
        <p:nvSpPr>
          <p:cNvPr id="3076" name="Rectangle 4"/>
          <p:cNvSpPr>
            <a:spLocks noGrp="1" noChangeArrowheads="1"/>
          </p:cNvSpPr>
          <p:nvPr>
            <p:ph type="body" idx="4294967295"/>
          </p:nvPr>
        </p:nvSpPr>
        <p:spPr/>
        <p:txBody>
          <a:bodyPr/>
          <a:lstStyle/>
          <a:p>
            <a:endParaRPr lang="nl-NL" altLang="nl-NL" dirty="0" smtClean="0">
              <a:solidFill>
                <a:schemeClr val="bg1"/>
              </a:solidFill>
              <a:ea typeface="ＭＳ Ｐゴシック" pitchFamily="-1" charset="-128"/>
            </a:endParaRPr>
          </a:p>
          <a:p>
            <a:pPr>
              <a:buFontTx/>
              <a:buNone/>
            </a:pPr>
            <a:r>
              <a:rPr lang="nl-NL" altLang="nl-NL" b="1" dirty="0" smtClean="0">
                <a:solidFill>
                  <a:schemeClr val="bg1"/>
                </a:solidFill>
                <a:ea typeface="ＭＳ Ｐゴシック" pitchFamily="-1" charset="-128"/>
              </a:rPr>
              <a:t>Geen (potentiële) belangenverstrengeling</a:t>
            </a:r>
            <a:r>
              <a:rPr lang="nl-NL" altLang="nl-NL" b="1" dirty="0" smtClean="0">
                <a:ea typeface="ＭＳ Ｐゴシック" pitchFamily="-1" charset="-128"/>
              </a:rPr>
              <a:t> </a:t>
            </a:r>
          </a:p>
          <a:p>
            <a:pPr>
              <a:buFontTx/>
              <a:buNone/>
            </a:pPr>
            <a:endParaRPr lang="en-US" altLang="nl-NL" sz="3600" b="1" dirty="0">
              <a:solidFill>
                <a:schemeClr val="bg1"/>
              </a:solidFill>
              <a:ea typeface="ＭＳ Ｐゴシック" pitchFamily="-1"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5830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err="1" smtClean="0">
                <a:ea typeface="ＭＳ Ｐゴシック" pitchFamily="-1" charset="-128"/>
              </a:rPr>
              <a:t>Casuistiek</a:t>
            </a:r>
            <a:r>
              <a:rPr lang="nl-NL" altLang="nl-NL" dirty="0" smtClean="0">
                <a:ea typeface="ＭＳ Ｐゴシック" pitchFamily="-1" charset="-128"/>
              </a:rPr>
              <a:t> door Joachim Mertens </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lstStyle/>
          <a:p>
            <a:pPr marL="0" indent="0" eaLnBrk="1" hangingPunct="1">
              <a:lnSpc>
                <a:spcPct val="120000"/>
              </a:lnSpc>
              <a:buFontTx/>
              <a:buNone/>
            </a:pPr>
            <a:endParaRPr lang="nl-NL" altLang="nl-NL" sz="4400" dirty="0" smtClean="0">
              <a:solidFill>
                <a:schemeClr val="bg1"/>
              </a:solidFill>
              <a:ea typeface="ＭＳ Ｐゴシック" pitchFamily="-1"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7863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304"/>
            <a:ext cx="9144000" cy="6857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Rechthoek 1"/>
          <p:cNvSpPr/>
          <p:nvPr/>
        </p:nvSpPr>
        <p:spPr>
          <a:xfrm>
            <a:off x="0" y="0"/>
            <a:ext cx="9144000" cy="18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p:cNvSpPr/>
          <p:nvPr/>
        </p:nvSpPr>
        <p:spPr>
          <a:xfrm>
            <a:off x="323528" y="6597352"/>
            <a:ext cx="8820472" cy="260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5239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68338"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Rechthoek 1"/>
          <p:cNvSpPr/>
          <p:nvPr/>
        </p:nvSpPr>
        <p:spPr>
          <a:xfrm>
            <a:off x="0" y="0"/>
            <a:ext cx="9144000" cy="18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p:cNvSpPr/>
          <p:nvPr/>
        </p:nvSpPr>
        <p:spPr>
          <a:xfrm>
            <a:off x="323528" y="6597352"/>
            <a:ext cx="8820472" cy="260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p:cNvSpPr/>
          <p:nvPr/>
        </p:nvSpPr>
        <p:spPr>
          <a:xfrm>
            <a:off x="6444208" y="5445224"/>
            <a:ext cx="360040" cy="1412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14238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05" y="0"/>
            <a:ext cx="9156199" cy="6857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Rechthoek 1"/>
          <p:cNvSpPr/>
          <p:nvPr/>
        </p:nvSpPr>
        <p:spPr>
          <a:xfrm>
            <a:off x="179512" y="2200552"/>
            <a:ext cx="432048" cy="292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p:cNvSpPr/>
          <p:nvPr/>
        </p:nvSpPr>
        <p:spPr>
          <a:xfrm>
            <a:off x="179512" y="436510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p:cNvSpPr/>
          <p:nvPr/>
        </p:nvSpPr>
        <p:spPr>
          <a:xfrm>
            <a:off x="395536" y="6597352"/>
            <a:ext cx="8748464" cy="260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8436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 BVC: </a:t>
            </a:r>
            <a:r>
              <a:rPr lang="nl-NL" sz="1800" dirty="0" smtClean="0"/>
              <a:t>dadelijk gaat het mis!</a:t>
            </a:r>
            <a:r>
              <a:rPr lang="nl-NL" sz="1800" dirty="0"/>
              <a:t/>
            </a:r>
            <a:br>
              <a:rPr lang="nl-NL" sz="1800" dirty="0"/>
            </a:br>
            <a:endParaRPr lang="en-US" sz="1800" dirty="0"/>
          </a:p>
        </p:txBody>
      </p:sp>
      <p:sp>
        <p:nvSpPr>
          <p:cNvPr id="3" name="Tijdelijke aanduiding voor tekst 2"/>
          <p:cNvSpPr>
            <a:spLocks noGrp="1"/>
          </p:cNvSpPr>
          <p:nvPr>
            <p:ph type="body" idx="1"/>
          </p:nvPr>
        </p:nvSpPr>
        <p:spPr/>
        <p:txBody>
          <a:bodyPr/>
          <a:lstStyle/>
          <a:p>
            <a:r>
              <a:rPr lang="nl-NL" sz="1600" dirty="0"/>
              <a:t>27 jarige man met schizofrenie, THC afhankelijkheid en verstandelijk beperking</a:t>
            </a:r>
          </a:p>
          <a:p>
            <a:endParaRPr lang="nl-NL" sz="1600" dirty="0"/>
          </a:p>
          <a:p>
            <a:r>
              <a:rPr lang="nl-NL" sz="1600" dirty="0"/>
              <a:t>Recidivist fysieke geweldpleging, binnen en buiten het ziekenhuis</a:t>
            </a:r>
          </a:p>
          <a:p>
            <a:endParaRPr lang="nl-NL" sz="1600" dirty="0"/>
          </a:p>
          <a:p>
            <a:r>
              <a:rPr lang="nl-NL" sz="1600" dirty="0"/>
              <a:t>BVC varieert van o tot 4, sterk fluctuerend</a:t>
            </a:r>
          </a:p>
          <a:p>
            <a:endParaRPr lang="nl-NL" sz="1600" dirty="0"/>
          </a:p>
          <a:p>
            <a:r>
              <a:rPr lang="nl-NL" sz="1600" dirty="0"/>
              <a:t>Opname is een evenwichtsoefening tussen binnen houden  en vrijheden aanbieden enerzijds en tussen kiezen voor de kans op agressie binnen en buiten het ziekenhuis anderzijds</a:t>
            </a:r>
          </a:p>
          <a:p>
            <a:endParaRPr lang="nl-NL" sz="1600" dirty="0"/>
          </a:p>
          <a:p>
            <a:r>
              <a:rPr lang="nl-NL" sz="1600" dirty="0"/>
              <a:t>BVC scores bieden een objectiveerbare grens</a:t>
            </a:r>
          </a:p>
          <a:p>
            <a:pPr marL="0" indent="0">
              <a:buNone/>
            </a:pPr>
            <a:endParaRPr lang="nl-NL"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634362"/>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Afsprakenblad met gebruik van BVC</a:t>
            </a:r>
            <a:endParaRPr lang="en-US" sz="2800" dirty="0"/>
          </a:p>
        </p:txBody>
      </p:sp>
      <p:sp>
        <p:nvSpPr>
          <p:cNvPr id="3" name="Tijdelijke aanduiding voor tekst 2"/>
          <p:cNvSpPr>
            <a:spLocks noGrp="1"/>
          </p:cNvSpPr>
          <p:nvPr>
            <p:ph type="body" idx="1"/>
          </p:nvPr>
        </p:nvSpPr>
        <p:spPr/>
        <p:txBody>
          <a:bodyPr/>
          <a:lstStyle/>
          <a:p>
            <a:pPr marL="0" indent="0">
              <a:buNone/>
            </a:pPr>
            <a:endParaRPr lang="en-US" sz="1400" dirty="0"/>
          </a:p>
          <a:p>
            <a:r>
              <a:rPr lang="nl-NL" sz="1400" dirty="0"/>
              <a:t>Codes (deze wordt door ons ingeschat):</a:t>
            </a:r>
          </a:p>
          <a:p>
            <a:endParaRPr lang="en-US" sz="1400" dirty="0"/>
          </a:p>
          <a:p>
            <a:r>
              <a:rPr lang="nl-NL" sz="1400" dirty="0"/>
              <a:t>Groen: het gaat goed met jou</a:t>
            </a:r>
            <a:endParaRPr lang="en-US" sz="1400" dirty="0"/>
          </a:p>
          <a:p>
            <a:r>
              <a:rPr lang="nl-NL" sz="1400" dirty="0"/>
              <a:t>Rood: het gaat niet goed met jou</a:t>
            </a:r>
            <a:endParaRPr lang="en-US" sz="1400" dirty="0"/>
          </a:p>
          <a:p>
            <a:r>
              <a:rPr lang="nl-NL" sz="1400" dirty="0"/>
              <a:t> </a:t>
            </a:r>
            <a:endParaRPr lang="en-US" sz="1400" dirty="0"/>
          </a:p>
          <a:p>
            <a:r>
              <a:rPr lang="nl-NL" sz="1400" dirty="0"/>
              <a:t>Je verblijft in de open afzondering met contactmomenten (staan op papier)</a:t>
            </a:r>
            <a:endParaRPr lang="en-US" sz="1400" dirty="0"/>
          </a:p>
          <a:p>
            <a:r>
              <a:rPr lang="nl-NL" sz="1400" dirty="0"/>
              <a:t>Je wordt begeleid door 2 verpleegkundigen</a:t>
            </a:r>
            <a:endParaRPr lang="en-US" sz="1400" dirty="0"/>
          </a:p>
          <a:p>
            <a:r>
              <a:rPr lang="nl-NL" sz="1400" dirty="0"/>
              <a:t>1 x daags mag jij 2 uur naar buiten.</a:t>
            </a:r>
            <a:endParaRPr lang="en-US" sz="1400" dirty="0"/>
          </a:p>
          <a:p>
            <a:r>
              <a:rPr lang="nl-NL" sz="1400" dirty="0"/>
              <a:t>Voorwaarde is dat het goed met je gaat =  Groen</a:t>
            </a:r>
            <a:endParaRPr lang="en-US" sz="1400" dirty="0"/>
          </a:p>
          <a:p>
            <a:r>
              <a:rPr lang="nl-NL" sz="1400" dirty="0"/>
              <a:t>Bij terugkomst wordt je gefouilleerd op contrabanden ( alcohol, drugs).</a:t>
            </a:r>
            <a:endParaRPr lang="en-US" sz="1400" dirty="0"/>
          </a:p>
          <a:p>
            <a:r>
              <a:rPr lang="nl-NL" sz="1400" dirty="0"/>
              <a:t>Wanneer je langer dan 2 uur wegblijft, worden je vrijheden ingetrokken. Dan blijf je 48 uur binnen.</a:t>
            </a:r>
            <a:endParaRPr lang="en-US" sz="1400" dirty="0"/>
          </a:p>
          <a:p>
            <a:r>
              <a:rPr lang="nl-NL" sz="1400" dirty="0"/>
              <a:t>Bij code rood ga je voor de duur van 2 uur naar een gesloten afzondering. Na 2 uur wordt geëvalueerd of je weer naar een open afzondering kunt</a:t>
            </a:r>
            <a:r>
              <a:rPr lang="nl-NL" sz="1400" dirty="0" smtClean="0"/>
              <a:t>.</a:t>
            </a:r>
          </a:p>
          <a:p>
            <a:endParaRPr lang="en-US" sz="1400" dirty="0"/>
          </a:p>
          <a:p>
            <a:r>
              <a:rPr lang="nl-NL" sz="1400" dirty="0" smtClean="0"/>
              <a:t>Code </a:t>
            </a:r>
            <a:r>
              <a:rPr lang="nl-NL" sz="1400" dirty="0"/>
              <a:t>groen: BVC score 0 – 1</a:t>
            </a:r>
            <a:endParaRPr lang="en-US" sz="1400" dirty="0"/>
          </a:p>
          <a:p>
            <a:r>
              <a:rPr lang="nl-NL" sz="1400" dirty="0"/>
              <a:t>Code oranje: BVC 2</a:t>
            </a:r>
            <a:endParaRPr lang="en-US" sz="1400" dirty="0"/>
          </a:p>
          <a:p>
            <a:r>
              <a:rPr lang="nl-NL" sz="1400" dirty="0"/>
              <a:t>Code Rood: BVC score meer dan 2</a:t>
            </a:r>
            <a:endParaRPr lang="en-US" sz="1400" dirty="0"/>
          </a:p>
          <a:p>
            <a:pPr marL="0" indent="0">
              <a:buNone/>
            </a:pPr>
            <a:endParaRPr lang="nl-NL"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6962184"/>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a:t>
            </a:r>
            <a:r>
              <a:rPr lang="nl-NL" dirty="0" smtClean="0"/>
              <a:t>START: </a:t>
            </a:r>
            <a:r>
              <a:rPr lang="nl-NL" sz="2000" dirty="0" smtClean="0"/>
              <a:t>als de angst regeert</a:t>
            </a:r>
            <a:r>
              <a:rPr lang="nl-NL" dirty="0"/>
              <a:t/>
            </a:r>
            <a:br>
              <a:rPr lang="nl-NL" dirty="0"/>
            </a:br>
            <a:endParaRPr lang="en-US" dirty="0"/>
          </a:p>
        </p:txBody>
      </p:sp>
      <p:sp>
        <p:nvSpPr>
          <p:cNvPr id="3" name="Tijdelijke aanduiding voor tekst 2"/>
          <p:cNvSpPr>
            <a:spLocks noGrp="1"/>
          </p:cNvSpPr>
          <p:nvPr>
            <p:ph type="body" idx="1"/>
          </p:nvPr>
        </p:nvSpPr>
        <p:spPr/>
        <p:txBody>
          <a:bodyPr/>
          <a:lstStyle/>
          <a:p>
            <a:r>
              <a:rPr lang="nl-NL" sz="1400" dirty="0"/>
              <a:t>39 jarige man, schizo-affectieve stoornis</a:t>
            </a:r>
          </a:p>
          <a:p>
            <a:r>
              <a:rPr lang="nl-NL" sz="1400" dirty="0"/>
              <a:t>Familiale voorgeschiedenis van geweldpleging en criminaliteit</a:t>
            </a:r>
          </a:p>
          <a:p>
            <a:r>
              <a:rPr lang="nl-NL" sz="1400" dirty="0"/>
              <a:t>Cliënt is medicatie ontrouw en THC afhankelijk</a:t>
            </a:r>
          </a:p>
          <a:p>
            <a:endParaRPr lang="nl-NL" sz="1400" dirty="0"/>
          </a:p>
          <a:p>
            <a:r>
              <a:rPr lang="nl-NL" sz="1400" dirty="0"/>
              <a:t>Familie is bang, cliënt pleegt geweld</a:t>
            </a:r>
          </a:p>
          <a:p>
            <a:endParaRPr lang="nl-NL" sz="1400" dirty="0"/>
          </a:p>
          <a:p>
            <a:r>
              <a:rPr lang="nl-NL" sz="1400" dirty="0"/>
              <a:t>Cliënt wordt opgevangen in de separeer en verblijft er 3 weken onafgebroken, BVC schommelt voortdurend tussen 1 en 2</a:t>
            </a:r>
          </a:p>
          <a:p>
            <a:endParaRPr lang="nl-NL" sz="1400" dirty="0"/>
          </a:p>
          <a:p>
            <a:r>
              <a:rPr lang="nl-NL" sz="1400" dirty="0"/>
              <a:t>START brengt aan het licht dat er een grote discrepantie bestaat in de perceptie van angst en het daadwerkelijk risico</a:t>
            </a:r>
          </a:p>
          <a:p>
            <a:endParaRPr lang="nl-NL" sz="1400" dirty="0"/>
          </a:p>
          <a:p>
            <a:r>
              <a:rPr lang="nl-NL" sz="1400" dirty="0"/>
              <a:t>Cliënt wordt </a:t>
            </a:r>
            <a:r>
              <a:rPr lang="nl-NL" sz="1400" dirty="0" err="1"/>
              <a:t>gedesepareerd</a:t>
            </a:r>
            <a:r>
              <a:rPr lang="nl-NL" sz="1400" dirty="0"/>
              <a:t> en overgebracht naar een andere afdeling</a:t>
            </a:r>
          </a:p>
          <a:p>
            <a:pPr marL="0" indent="0">
              <a:buNone/>
            </a:pPr>
            <a:endParaRPr lang="nl-NL"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7596596"/>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b="1" dirty="0" smtClean="0"/>
              <a:t>Casus START</a:t>
            </a:r>
            <a:r>
              <a:rPr lang="nl-NL" sz="2800" dirty="0" smtClean="0"/>
              <a:t>: </a:t>
            </a:r>
            <a:r>
              <a:rPr lang="nl-NL" sz="1800" dirty="0" smtClean="0"/>
              <a:t>dat gebeurt vast nog een keer …</a:t>
            </a:r>
            <a:r>
              <a:rPr lang="nl-NL" dirty="0"/>
              <a:t/>
            </a:r>
            <a:br>
              <a:rPr lang="nl-NL" dirty="0"/>
            </a:br>
            <a:endParaRPr lang="en-US" dirty="0"/>
          </a:p>
        </p:txBody>
      </p:sp>
      <p:sp>
        <p:nvSpPr>
          <p:cNvPr id="3" name="Tijdelijke aanduiding voor tekst 2"/>
          <p:cNvSpPr>
            <a:spLocks noGrp="1"/>
          </p:cNvSpPr>
          <p:nvPr>
            <p:ph type="body" idx="1"/>
          </p:nvPr>
        </p:nvSpPr>
        <p:spPr/>
        <p:txBody>
          <a:bodyPr/>
          <a:lstStyle/>
          <a:p>
            <a:r>
              <a:rPr lang="nl-NL" sz="1600" dirty="0"/>
              <a:t>52 jarige cliënte, schizo-affectieve stoornis, transgender problematiek</a:t>
            </a:r>
          </a:p>
          <a:p>
            <a:endParaRPr lang="nl-NL" sz="1600" dirty="0"/>
          </a:p>
          <a:p>
            <a:r>
              <a:rPr lang="nl-NL" sz="1600" dirty="0"/>
              <a:t>Opgenomen na forse brandstichting in woning</a:t>
            </a:r>
          </a:p>
          <a:p>
            <a:endParaRPr lang="nl-NL" sz="1600" dirty="0"/>
          </a:p>
          <a:p>
            <a:r>
              <a:rPr lang="nl-NL" sz="1600" dirty="0"/>
              <a:t>Gedurende de eerste maand van opname 5 brandstichtingen op de afdeling (na behandeling van de manie/psychose houdt het brandstichten op)</a:t>
            </a:r>
          </a:p>
          <a:p>
            <a:endParaRPr lang="nl-NL" sz="1600" dirty="0"/>
          </a:p>
          <a:p>
            <a:r>
              <a:rPr lang="nl-NL" sz="1600" dirty="0"/>
              <a:t>BVC voortdurend variërend van 2 tot 4, echter geen correlatie met brandstichting</a:t>
            </a:r>
          </a:p>
          <a:p>
            <a:endParaRPr lang="nl-NL" sz="1600" dirty="0"/>
          </a:p>
          <a:p>
            <a:r>
              <a:rPr lang="nl-NL" sz="1600" dirty="0"/>
              <a:t>START legt een verband tussen de aanwezigheid van pathologie, het gebrek aan ziektebesef en het delict</a:t>
            </a:r>
          </a:p>
          <a:p>
            <a:endParaRPr lang="nl-NL" sz="1600" dirty="0"/>
          </a:p>
          <a:p>
            <a:r>
              <a:rPr lang="nl-NL" sz="1600" dirty="0"/>
              <a:t>Risicomanagement: farmacotherapie en geen toegang tot vuur tot stabilisatie</a:t>
            </a:r>
          </a:p>
          <a:p>
            <a:pPr marL="0" indent="0">
              <a:buNone/>
            </a:pPr>
            <a:endParaRPr lang="nl-NL"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7071111"/>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b="1" dirty="0"/>
              <a:t>Casus </a:t>
            </a:r>
            <a:r>
              <a:rPr lang="nl-NL" sz="2400" b="1" dirty="0" smtClean="0"/>
              <a:t>steekincident</a:t>
            </a:r>
            <a:r>
              <a:rPr lang="nl-NL" sz="2000" dirty="0" smtClean="0"/>
              <a:t>: hoe kon dit gebeuren?</a:t>
            </a:r>
            <a:r>
              <a:rPr lang="nl-NL" dirty="0"/>
              <a:t/>
            </a:r>
            <a:br>
              <a:rPr lang="nl-NL" dirty="0"/>
            </a:br>
            <a:endParaRPr lang="en-US" dirty="0"/>
          </a:p>
        </p:txBody>
      </p:sp>
      <p:sp>
        <p:nvSpPr>
          <p:cNvPr id="3" name="Tijdelijke aanduiding voor tekst 2"/>
          <p:cNvSpPr>
            <a:spLocks noGrp="1"/>
          </p:cNvSpPr>
          <p:nvPr>
            <p:ph type="body" idx="1"/>
          </p:nvPr>
        </p:nvSpPr>
        <p:spPr/>
        <p:txBody>
          <a:bodyPr/>
          <a:lstStyle/>
          <a:p>
            <a:r>
              <a:rPr lang="nl-NL" sz="1800" dirty="0"/>
              <a:t>53 jarige cliënt, persoonlijkheidsproblematiek en poly-middelengebruik</a:t>
            </a:r>
          </a:p>
          <a:p>
            <a:endParaRPr lang="nl-NL" sz="1800" dirty="0"/>
          </a:p>
          <a:p>
            <a:r>
              <a:rPr lang="nl-NL" sz="1800" dirty="0"/>
              <a:t>BVC </a:t>
            </a:r>
            <a:r>
              <a:rPr lang="nl-NL" sz="1800" dirty="0" err="1"/>
              <a:t>variëert</a:t>
            </a:r>
            <a:r>
              <a:rPr lang="nl-NL" sz="1800" dirty="0"/>
              <a:t> van 0 tot 1</a:t>
            </a:r>
          </a:p>
          <a:p>
            <a:endParaRPr lang="nl-NL" sz="1800" dirty="0"/>
          </a:p>
          <a:p>
            <a:r>
              <a:rPr lang="nl-NL" sz="1800" dirty="0"/>
              <a:t>Is het niet eens met ontslag en pleegt de dag voor ontslag een ernstig delict</a:t>
            </a:r>
          </a:p>
          <a:p>
            <a:endParaRPr lang="nl-NL" sz="1800" dirty="0"/>
          </a:p>
          <a:p>
            <a:r>
              <a:rPr lang="nl-NL" sz="1800" dirty="0"/>
              <a:t>START had waarschijnlijk geen verhoogde risico’s laten zien</a:t>
            </a:r>
          </a:p>
          <a:p>
            <a:endParaRPr lang="nl-NL" sz="1800" dirty="0"/>
          </a:p>
          <a:p>
            <a:r>
              <a:rPr lang="nl-NL" sz="1800" dirty="0"/>
              <a:t>FACT was niet op de hoogte van TBS verleden van cliënt en dus van eerder gepleegde delicten en van de delict analyse</a:t>
            </a:r>
          </a:p>
          <a:p>
            <a:pPr marL="0" indent="0">
              <a:buNone/>
            </a:pPr>
            <a:endParaRPr lang="nl-NL"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7367140"/>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Take home </a:t>
            </a:r>
            <a:r>
              <a:rPr lang="nl-NL" dirty="0" err="1" smtClean="0"/>
              <a:t>message</a:t>
            </a:r>
            <a:endParaRPr lang="en-US" dirty="0"/>
          </a:p>
        </p:txBody>
      </p:sp>
      <p:sp>
        <p:nvSpPr>
          <p:cNvPr id="3" name="Tijdelijke aanduiding voor tekst 2"/>
          <p:cNvSpPr>
            <a:spLocks noGrp="1"/>
          </p:cNvSpPr>
          <p:nvPr>
            <p:ph type="body" idx="1"/>
          </p:nvPr>
        </p:nvSpPr>
        <p:spPr/>
        <p:txBody>
          <a:bodyPr/>
          <a:lstStyle/>
          <a:p>
            <a:pPr marL="0" indent="0">
              <a:buNone/>
            </a:pPr>
            <a:r>
              <a:rPr lang="nl-NL" dirty="0" smtClean="0"/>
              <a:t>Combinatie in trias van BVC, START en overdracht</a:t>
            </a:r>
          </a:p>
          <a:p>
            <a:pPr marL="0" indent="0">
              <a:buNone/>
            </a:pPr>
            <a:endParaRPr lang="nl-NL" dirty="0"/>
          </a:p>
          <a:p>
            <a:pPr marL="0" indent="0">
              <a:buNone/>
            </a:pPr>
            <a:r>
              <a:rPr lang="nl-NL" dirty="0" smtClean="0"/>
              <a:t>BVC: ultrakorte voorspelling (dienst)</a:t>
            </a:r>
          </a:p>
          <a:p>
            <a:pPr marL="0" indent="0">
              <a:buNone/>
            </a:pPr>
            <a:r>
              <a:rPr lang="nl-NL" dirty="0" smtClean="0"/>
              <a:t>START: middellange </a:t>
            </a:r>
            <a:r>
              <a:rPr lang="nl-NL" dirty="0" err="1" smtClean="0"/>
              <a:t>termijnsvoorspelling</a:t>
            </a:r>
            <a:r>
              <a:rPr lang="nl-NL" dirty="0" smtClean="0"/>
              <a:t> (opname)</a:t>
            </a:r>
          </a:p>
          <a:p>
            <a:pPr marL="0" indent="0">
              <a:buNone/>
            </a:pPr>
            <a:r>
              <a:rPr lang="nl-NL" dirty="0" smtClean="0"/>
              <a:t>Overdracht en dossierkennis: lange </a:t>
            </a:r>
            <a:r>
              <a:rPr lang="nl-NL" dirty="0" err="1" smtClean="0"/>
              <a:t>termijnsdenken</a:t>
            </a:r>
            <a:endParaRPr lang="nl-NL"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818596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Joachim Mertens </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lstStyle/>
          <a:p>
            <a:pPr marL="0" indent="0" eaLnBrk="1" hangingPunct="1">
              <a:lnSpc>
                <a:spcPct val="120000"/>
              </a:lnSpc>
              <a:buFontTx/>
              <a:buNone/>
            </a:pPr>
            <a:r>
              <a:rPr lang="en-US" altLang="nl-NL" sz="4400" dirty="0" err="1" smtClean="0">
                <a:solidFill>
                  <a:schemeClr val="bg1"/>
                </a:solidFill>
                <a:ea typeface="ＭＳ Ｐゴシック" pitchFamily="-1" charset="-128"/>
              </a:rPr>
              <a:t>Stel</a:t>
            </a:r>
            <a:r>
              <a:rPr lang="en-US" altLang="nl-NL" sz="4400" dirty="0" smtClean="0">
                <a:solidFill>
                  <a:schemeClr val="bg1"/>
                </a:solidFill>
                <a:ea typeface="ＭＳ Ｐゴシック" pitchFamily="-1" charset="-128"/>
              </a:rPr>
              <a:t> je even </a:t>
            </a:r>
            <a:r>
              <a:rPr lang="en-US" altLang="nl-NL" sz="4400" dirty="0" err="1" smtClean="0">
                <a:solidFill>
                  <a:schemeClr val="bg1"/>
                </a:solidFill>
                <a:ea typeface="ＭＳ Ｐゴシック" pitchFamily="-1" charset="-128"/>
              </a:rPr>
              <a:t>voor</a:t>
            </a:r>
            <a:r>
              <a:rPr lang="en-US" altLang="nl-NL" sz="4400" dirty="0" smtClean="0">
                <a:solidFill>
                  <a:schemeClr val="bg1"/>
                </a:solidFill>
                <a:ea typeface="ＭＳ Ｐゴシック" pitchFamily="-1" charset="-128"/>
              </a:rPr>
              <a:t> met </a:t>
            </a:r>
            <a:r>
              <a:rPr lang="en-US" altLang="nl-NL" sz="4400" dirty="0" err="1" smtClean="0">
                <a:solidFill>
                  <a:schemeClr val="bg1"/>
                </a:solidFill>
                <a:ea typeface="ＭＳ Ｐゴシック" pitchFamily="-1" charset="-128"/>
              </a:rPr>
              <a:t>een</a:t>
            </a:r>
            <a:r>
              <a:rPr lang="en-US" altLang="nl-NL" sz="4400" dirty="0" smtClean="0">
                <a:solidFill>
                  <a:schemeClr val="bg1"/>
                </a:solidFill>
                <a:ea typeface="ＭＳ Ｐゴシック" pitchFamily="-1" charset="-128"/>
              </a:rPr>
              <a:t> </a:t>
            </a:r>
            <a:r>
              <a:rPr lang="en-US" altLang="nl-NL" sz="4400" dirty="0" err="1" smtClean="0">
                <a:solidFill>
                  <a:schemeClr val="bg1"/>
                </a:solidFill>
                <a:ea typeface="ＭＳ Ｐゴシック" pitchFamily="-1" charset="-128"/>
              </a:rPr>
              <a:t>plaatje</a:t>
            </a:r>
            <a:endParaRPr lang="en-US" altLang="nl-NL" sz="4400" dirty="0" smtClean="0">
              <a:solidFill>
                <a:schemeClr val="bg1"/>
              </a:solidFill>
              <a:ea typeface="ＭＳ Ｐゴシック" pitchFamily="-1" charset="-128"/>
            </a:endParaRPr>
          </a:p>
          <a:p>
            <a:pPr marL="0" indent="0" eaLnBrk="1" hangingPunct="1">
              <a:lnSpc>
                <a:spcPct val="120000"/>
              </a:lnSpc>
              <a:buFontTx/>
              <a:buNone/>
            </a:pPr>
            <a:r>
              <a:rPr lang="en-US" altLang="nl-NL" sz="4400" dirty="0" err="1" smtClean="0">
                <a:solidFill>
                  <a:schemeClr val="bg1"/>
                </a:solidFill>
                <a:ea typeface="ＭＳ Ｐゴシック" pitchFamily="-1" charset="-128"/>
              </a:rPr>
              <a:t>Ik</a:t>
            </a:r>
            <a:r>
              <a:rPr lang="en-US" altLang="nl-NL" sz="4400" dirty="0" smtClean="0">
                <a:solidFill>
                  <a:schemeClr val="bg1"/>
                </a:solidFill>
                <a:ea typeface="ＭＳ Ｐゴシック" pitchFamily="-1" charset="-128"/>
              </a:rPr>
              <a:t> </a:t>
            </a:r>
            <a:r>
              <a:rPr lang="en-US" altLang="nl-NL" sz="4400" dirty="0" err="1" smtClean="0">
                <a:solidFill>
                  <a:schemeClr val="bg1"/>
                </a:solidFill>
                <a:ea typeface="ＭＳ Ｐゴシック" pitchFamily="-1" charset="-128"/>
              </a:rPr>
              <a:t>gebruik</a:t>
            </a:r>
            <a:r>
              <a:rPr lang="en-US" altLang="nl-NL" sz="4400" dirty="0" smtClean="0">
                <a:solidFill>
                  <a:schemeClr val="bg1"/>
                </a:solidFill>
                <a:ea typeface="ＭＳ Ｐゴシック" pitchFamily="-1" charset="-128"/>
              </a:rPr>
              <a:t> </a:t>
            </a:r>
            <a:r>
              <a:rPr lang="en-US" altLang="nl-NL" sz="4400" dirty="0" err="1" smtClean="0">
                <a:solidFill>
                  <a:schemeClr val="bg1"/>
                </a:solidFill>
                <a:ea typeface="ＭＳ Ｐゴシック" pitchFamily="-1" charset="-128"/>
              </a:rPr>
              <a:t>onderstaande</a:t>
            </a:r>
            <a:r>
              <a:rPr lang="en-US" altLang="nl-NL" sz="4400" dirty="0" smtClean="0">
                <a:solidFill>
                  <a:schemeClr val="bg1"/>
                </a:solidFill>
                <a:ea typeface="ＭＳ Ｐゴシック" pitchFamily="-1" charset="-128"/>
              </a:rPr>
              <a:t> </a:t>
            </a:r>
            <a:r>
              <a:rPr lang="en-US" altLang="nl-NL" sz="4400" dirty="0" err="1" smtClean="0">
                <a:solidFill>
                  <a:schemeClr val="bg1"/>
                </a:solidFill>
                <a:ea typeface="ＭＳ Ｐゴシック" pitchFamily="-1" charset="-128"/>
              </a:rPr>
              <a:t>foto</a:t>
            </a:r>
            <a:r>
              <a:rPr lang="en-US" altLang="nl-NL" sz="4400" dirty="0" smtClean="0">
                <a:solidFill>
                  <a:schemeClr val="bg1"/>
                </a:solidFill>
                <a:ea typeface="ＭＳ Ｐゴシック" pitchFamily="-1" charset="-128"/>
              </a:rPr>
              <a:t> van de FPK</a:t>
            </a:r>
            <a:endParaRPr lang="nl-NL" altLang="nl-NL" sz="4400" dirty="0" smtClean="0">
              <a:solidFill>
                <a:schemeClr val="bg1"/>
              </a:solidFill>
              <a:ea typeface="ＭＳ Ｐゴシック" pitchFamily="-1" charset="-128"/>
            </a:endParaRPr>
          </a:p>
        </p:txBody>
      </p:sp>
      <p:pic>
        <p:nvPicPr>
          <p:cNvPr id="2" name="Afbeelding 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268760"/>
            <a:ext cx="9144000" cy="558924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6629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3555" name="Rectangle 3"/>
          <p:cNvSpPr>
            <a:spLocks noGrp="1" noChangeArrowheads="1"/>
          </p:cNvSpPr>
          <p:nvPr>
            <p:ph type="title"/>
          </p:nvPr>
        </p:nvSpPr>
        <p:spPr>
          <a:xfrm>
            <a:off x="684213" y="115888"/>
            <a:ext cx="7772400" cy="1143000"/>
          </a:xfrm>
        </p:spPr>
        <p:txBody>
          <a:bodyPr/>
          <a:lstStyle/>
          <a:p>
            <a:pPr eaLnBrk="1" hangingPunct="1"/>
            <a:r>
              <a:rPr lang="nl-NL" altLang="nl-NL" smtClean="0">
                <a:ea typeface="ＭＳ Ｐゴシック" pitchFamily="-1" charset="-128"/>
              </a:rPr>
              <a:t>Dank u wel voor uw aandacht</a:t>
            </a:r>
            <a:endParaRPr lang="en-US" altLang="nl-NL" smtClean="0">
              <a:ea typeface="ＭＳ Ｐゴシック" pitchFamily="-1" charset="-128"/>
            </a:endParaRPr>
          </a:p>
        </p:txBody>
      </p:sp>
      <p:sp>
        <p:nvSpPr>
          <p:cNvPr id="23556" name="Rectangle 4"/>
          <p:cNvSpPr>
            <a:spLocks noGrp="1" noChangeArrowheads="1"/>
          </p:cNvSpPr>
          <p:nvPr>
            <p:ph type="body" idx="1"/>
          </p:nvPr>
        </p:nvSpPr>
        <p:spPr>
          <a:xfrm>
            <a:off x="611188" y="1484313"/>
            <a:ext cx="7772400" cy="5040312"/>
          </a:xfrm>
        </p:spPr>
        <p:txBody>
          <a:bodyPr>
            <a:normAutofit/>
          </a:bodyPr>
          <a:lstStyle/>
          <a:p>
            <a:pPr lvl="2" eaLnBrk="1" hangingPunct="1">
              <a:buFontTx/>
              <a:buNone/>
            </a:pPr>
            <a:endParaRPr lang="nl-NL" altLang="nl-NL" sz="2800" dirty="0" smtClean="0">
              <a:solidFill>
                <a:schemeClr val="bg1"/>
              </a:solidFill>
              <a:ea typeface="ＭＳ Ｐゴシック" pitchFamily="-1" charset="-128"/>
            </a:endParaRPr>
          </a:p>
          <a:p>
            <a:pPr lvl="2" eaLnBrk="1" hangingPunct="1">
              <a:buFontTx/>
              <a:buNone/>
            </a:pPr>
            <a:r>
              <a:rPr lang="nl-NL" altLang="nl-NL" sz="2800" dirty="0" smtClean="0">
                <a:solidFill>
                  <a:schemeClr val="bg1"/>
                </a:solidFill>
                <a:ea typeface="ＭＳ Ｐゴシック" pitchFamily="-1" charset="-128"/>
              </a:rPr>
              <a:t>Joachim Mertens</a:t>
            </a:r>
          </a:p>
          <a:p>
            <a:pPr lvl="2" eaLnBrk="1" hangingPunct="1">
              <a:buFontTx/>
              <a:buNone/>
            </a:pPr>
            <a:r>
              <a:rPr lang="en-US" altLang="nl-NL" sz="2800" dirty="0" smtClean="0">
                <a:solidFill>
                  <a:schemeClr val="bg1"/>
                </a:solidFill>
                <a:ea typeface="ＭＳ Ｐゴシック" pitchFamily="-1" charset="-128"/>
              </a:rPr>
              <a:t>HIC GGZE</a:t>
            </a:r>
          </a:p>
          <a:p>
            <a:pPr lvl="2" eaLnBrk="1" hangingPunct="1">
              <a:buFontTx/>
              <a:buNone/>
            </a:pPr>
            <a:r>
              <a:rPr lang="nl-NL" altLang="nl-NL" sz="2800" dirty="0" smtClean="0">
                <a:solidFill>
                  <a:schemeClr val="bg1"/>
                </a:solidFill>
                <a:ea typeface="ＭＳ Ｐゴシック" pitchFamily="-1" charset="-128"/>
              </a:rPr>
              <a:t>0612103123</a:t>
            </a:r>
            <a:endParaRPr lang="en-US" altLang="nl-NL" sz="2800" dirty="0" smtClean="0">
              <a:solidFill>
                <a:schemeClr val="bg1"/>
              </a:solidFill>
              <a:ea typeface="ＭＳ Ｐゴシック" pitchFamily="-1" charset="-128"/>
            </a:endParaRPr>
          </a:p>
          <a:p>
            <a:pPr lvl="2">
              <a:buNone/>
            </a:pPr>
            <a:r>
              <a:rPr lang="nl-NL" altLang="nl-NL" sz="2000" dirty="0" smtClean="0">
                <a:solidFill>
                  <a:schemeClr val="bg1"/>
                </a:solidFill>
                <a:ea typeface="ＭＳ Ｐゴシック" pitchFamily="-1" charset="-128"/>
              </a:rPr>
              <a:t>@: </a:t>
            </a:r>
            <a:r>
              <a:rPr lang="nl-NL" altLang="nl-NL" sz="2000" dirty="0" smtClean="0">
                <a:solidFill>
                  <a:schemeClr val="bg1"/>
                </a:solidFill>
                <a:ea typeface="ＭＳ Ｐゴシック" pitchFamily="-1" charset="-128"/>
                <a:hlinkClick r:id="rId3"/>
              </a:rPr>
              <a:t>jsmr.Mertens@GGZE.nl</a:t>
            </a:r>
            <a:endParaRPr lang="nl-NL" altLang="nl-NL" sz="2000" dirty="0" smtClean="0">
              <a:solidFill>
                <a:schemeClr val="bg1"/>
              </a:solidFill>
              <a:ea typeface="ＭＳ Ｐゴシック" pitchFamily="-1" charset="-128"/>
            </a:endParaRPr>
          </a:p>
          <a:p>
            <a:pPr lvl="2">
              <a:buNone/>
            </a:pPr>
            <a:endParaRPr lang="nl-NL" altLang="nl-NL" sz="2800" dirty="0" smtClean="0">
              <a:solidFill>
                <a:schemeClr val="bg1"/>
              </a:solidFill>
              <a:ea typeface="ＭＳ Ｐゴシック" pitchFamily="-1" charset="-128"/>
            </a:endParaRPr>
          </a:p>
          <a:p>
            <a:pPr lvl="2" eaLnBrk="1" hangingPunct="1">
              <a:buFontTx/>
              <a:buNone/>
            </a:pPr>
            <a:r>
              <a:rPr lang="nl-NL" altLang="nl-NL" sz="2800" dirty="0" smtClean="0">
                <a:solidFill>
                  <a:schemeClr val="bg1"/>
                </a:solidFill>
                <a:ea typeface="ＭＳ Ｐゴシック" pitchFamily="-1" charset="-128"/>
              </a:rPr>
              <a:t>Jasper van Marle</a:t>
            </a:r>
          </a:p>
          <a:p>
            <a:pPr lvl="2" eaLnBrk="1" hangingPunct="1">
              <a:buFontTx/>
              <a:buNone/>
            </a:pPr>
            <a:r>
              <a:rPr lang="nl-NL" altLang="nl-NL" sz="2800" dirty="0" smtClean="0">
                <a:solidFill>
                  <a:schemeClr val="bg1"/>
                </a:solidFill>
                <a:ea typeface="ＭＳ Ｐゴシック" pitchFamily="-1" charset="-128"/>
              </a:rPr>
              <a:t>Beveiligde Psychiatrie GGZ Drenthe</a:t>
            </a:r>
          </a:p>
          <a:p>
            <a:pPr lvl="2" eaLnBrk="1" hangingPunct="1">
              <a:buFontTx/>
              <a:buNone/>
            </a:pPr>
            <a:r>
              <a:rPr lang="nl-NL" altLang="nl-NL" sz="2800" dirty="0" smtClean="0">
                <a:solidFill>
                  <a:schemeClr val="bg1"/>
                </a:solidFill>
                <a:ea typeface="ＭＳ Ｐゴシック" pitchFamily="-1" charset="-128"/>
              </a:rPr>
              <a:t>0592-334639</a:t>
            </a:r>
            <a:endParaRPr lang="nl-NL" altLang="nl-NL" sz="1600" dirty="0" smtClean="0">
              <a:solidFill>
                <a:schemeClr val="bg1"/>
              </a:solidFill>
              <a:ea typeface="ＭＳ Ｐゴシック" pitchFamily="-1" charset="-128"/>
            </a:endParaRPr>
          </a:p>
          <a:p>
            <a:pPr lvl="2" eaLnBrk="1" hangingPunct="1">
              <a:buFontTx/>
              <a:buNone/>
            </a:pPr>
            <a:r>
              <a:rPr lang="nl-NL" altLang="nl-NL" sz="1600" dirty="0" smtClean="0">
                <a:solidFill>
                  <a:schemeClr val="bg1"/>
                </a:solidFill>
                <a:ea typeface="ＭＳ Ｐゴシック" pitchFamily="-1" charset="-128"/>
              </a:rPr>
              <a:t>@: </a:t>
            </a:r>
            <a:r>
              <a:rPr lang="nl-NL" altLang="nl-NL" sz="1800" dirty="0" smtClean="0">
                <a:solidFill>
                  <a:schemeClr val="bg1"/>
                </a:solidFill>
                <a:ea typeface="ＭＳ Ｐゴシック" pitchFamily="-1" charset="-128"/>
                <a:hlinkClick r:id="rId4"/>
              </a:rPr>
              <a:t>jasper.van.marle@ggzdrenthe.nl</a:t>
            </a:r>
            <a:endParaRPr lang="nl-NL" altLang="nl-NL" sz="1800" dirty="0" smtClean="0">
              <a:solidFill>
                <a:schemeClr val="bg1"/>
              </a:solidFill>
              <a:ea typeface="ＭＳ Ｐゴシック" pitchFamily="-1" charset="-128"/>
            </a:endParaRPr>
          </a:p>
          <a:p>
            <a:pPr lvl="2" eaLnBrk="1" hangingPunct="1">
              <a:buFontTx/>
              <a:buNone/>
            </a:pPr>
            <a:endParaRPr lang="nl-NL" altLang="nl-NL" sz="1600" dirty="0" smtClean="0">
              <a:solidFill>
                <a:schemeClr val="bg1"/>
              </a:solidFill>
              <a:ea typeface="ＭＳ Ｐゴシック" pitchFamily="-1"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9294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fpk"/>
          <p:cNvPicPr>
            <a:picLocks noGrp="1" noChangeAspect="1" noChangeArrowheads="1"/>
          </p:cNvPicPr>
          <p:nvPr>
            <p:ph/>
          </p:nvPr>
        </p:nvPicPr>
        <p:blipFill>
          <a:blip r:embed="rId3">
            <a:lum bright="-18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440" b="-12506"/>
          <a:stretch>
            <a:fillRect/>
          </a:stretch>
        </p:blipFill>
        <p:spPr>
          <a:xfrm>
            <a:off x="-828675" y="-171450"/>
            <a:ext cx="10225088" cy="7966075"/>
          </a:xfr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7430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Aanleiding</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fontScale="92500" lnSpcReduction="20000"/>
          </a:bodyPr>
          <a:lstStyle/>
          <a:p>
            <a:r>
              <a:rPr lang="nl-NL" sz="4400" dirty="0">
                <a:solidFill>
                  <a:schemeClr val="bg1"/>
                </a:solidFill>
              </a:rPr>
              <a:t>Cl S, 26 jaar oud</a:t>
            </a:r>
          </a:p>
          <a:p>
            <a:r>
              <a:rPr lang="nl-NL" sz="4400" dirty="0">
                <a:solidFill>
                  <a:schemeClr val="bg1"/>
                </a:solidFill>
              </a:rPr>
              <a:t>Opname </a:t>
            </a:r>
            <a:r>
              <a:rPr lang="nl-NL" sz="4400" dirty="0" err="1">
                <a:solidFill>
                  <a:schemeClr val="bg1"/>
                </a:solidFill>
              </a:rPr>
              <a:t>ivm</a:t>
            </a:r>
            <a:r>
              <a:rPr lang="nl-NL" sz="4400" dirty="0">
                <a:solidFill>
                  <a:schemeClr val="bg1"/>
                </a:solidFill>
              </a:rPr>
              <a:t> eerste </a:t>
            </a:r>
            <a:r>
              <a:rPr lang="nl-NL" sz="4400" dirty="0" err="1">
                <a:solidFill>
                  <a:schemeClr val="bg1"/>
                </a:solidFill>
              </a:rPr>
              <a:t>paranoide</a:t>
            </a:r>
            <a:r>
              <a:rPr lang="nl-NL" sz="4400" dirty="0">
                <a:solidFill>
                  <a:schemeClr val="bg1"/>
                </a:solidFill>
              </a:rPr>
              <a:t> psychose, </a:t>
            </a:r>
            <a:r>
              <a:rPr lang="nl-NL" sz="4400" dirty="0" err="1">
                <a:solidFill>
                  <a:schemeClr val="bg1"/>
                </a:solidFill>
              </a:rPr>
              <a:t>wsch</a:t>
            </a:r>
            <a:r>
              <a:rPr lang="nl-NL" sz="4400" dirty="0">
                <a:solidFill>
                  <a:schemeClr val="bg1"/>
                </a:solidFill>
              </a:rPr>
              <a:t> </a:t>
            </a:r>
            <a:r>
              <a:rPr lang="nl-NL" sz="4400" dirty="0" err="1" smtClean="0">
                <a:solidFill>
                  <a:schemeClr val="bg1"/>
                </a:solidFill>
              </a:rPr>
              <a:t>drugsgerelateerd</a:t>
            </a:r>
            <a:endParaRPr lang="nl-NL" sz="4400" dirty="0" smtClean="0">
              <a:solidFill>
                <a:schemeClr val="bg1"/>
              </a:solidFill>
            </a:endParaRPr>
          </a:p>
          <a:p>
            <a:pPr marL="0" indent="0">
              <a:buNone/>
            </a:pPr>
            <a:endParaRPr lang="en-US" sz="4400" dirty="0" smtClean="0">
              <a:solidFill>
                <a:schemeClr val="bg1"/>
              </a:solidFill>
              <a:sym typeface="Wingdings" panose="05000000000000000000" pitchFamily="2" charset="2"/>
            </a:endParaRPr>
          </a:p>
          <a:p>
            <a:pPr marL="0" indent="0">
              <a:buNone/>
            </a:pPr>
            <a:r>
              <a:rPr lang="en-US" sz="4400" dirty="0" smtClean="0">
                <a:solidFill>
                  <a:schemeClr val="bg1"/>
                </a:solidFill>
                <a:sym typeface="Wingdings" panose="05000000000000000000" pitchFamily="2" charset="2"/>
              </a:rPr>
              <a:t> BRANDSTICHTING</a:t>
            </a:r>
            <a:endParaRPr lang="en-US" sz="4400" dirty="0">
              <a:solidFill>
                <a:schemeClr val="bg1"/>
              </a:solidFill>
            </a:endParaRPr>
          </a:p>
          <a:p>
            <a:pPr marL="0" indent="0">
              <a:buNone/>
            </a:pPr>
            <a:r>
              <a:rPr lang="en-US" sz="4400" dirty="0" smtClean="0">
                <a:solidFill>
                  <a:schemeClr val="bg1"/>
                </a:solidFill>
              </a:rPr>
              <a:t>Kun je </a:t>
            </a:r>
            <a:r>
              <a:rPr lang="en-US" sz="4400" dirty="0" err="1" smtClean="0">
                <a:solidFill>
                  <a:schemeClr val="bg1"/>
                </a:solidFill>
              </a:rPr>
              <a:t>dit</a:t>
            </a:r>
            <a:r>
              <a:rPr lang="en-US" sz="4400" dirty="0" smtClean="0">
                <a:solidFill>
                  <a:schemeClr val="bg1"/>
                </a:solidFill>
              </a:rPr>
              <a:t> </a:t>
            </a:r>
            <a:r>
              <a:rPr lang="en-US" sz="4400" dirty="0" err="1" smtClean="0">
                <a:solidFill>
                  <a:schemeClr val="bg1"/>
                </a:solidFill>
              </a:rPr>
              <a:t>voorzien</a:t>
            </a:r>
            <a:r>
              <a:rPr lang="en-US" sz="4400" dirty="0" smtClean="0">
                <a:solidFill>
                  <a:schemeClr val="bg1"/>
                </a:solidFill>
              </a:rPr>
              <a:t>??</a:t>
            </a:r>
          </a:p>
          <a:p>
            <a:pPr marL="0" indent="0">
              <a:buNone/>
            </a:pPr>
            <a:r>
              <a:rPr lang="en-US" sz="4400" dirty="0" smtClean="0">
                <a:solidFill>
                  <a:schemeClr val="bg1"/>
                </a:solidFill>
                <a:sym typeface="Wingdings" panose="05000000000000000000" pitchFamily="2" charset="2"/>
              </a:rPr>
              <a:t>	 NEE</a:t>
            </a:r>
            <a:endParaRPr lang="nl-NL" sz="4400" dirty="0">
              <a:solidFill>
                <a:schemeClr val="bg1"/>
              </a:solidFill>
            </a:endParaRPr>
          </a:p>
          <a:p>
            <a:pPr marL="0" indent="0" eaLnBrk="1" hangingPunct="1">
              <a:lnSpc>
                <a:spcPct val="120000"/>
              </a:lnSpc>
              <a:buFontTx/>
              <a:buNone/>
            </a:pPr>
            <a:endParaRPr lang="nl-NL" altLang="nl-NL" sz="4400" dirty="0" smtClean="0">
              <a:solidFill>
                <a:schemeClr val="bg1"/>
              </a:solidFill>
              <a:ea typeface="ＭＳ Ｐゴシック" pitchFamily="-1"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0617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HEISENBERG</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lstStyle/>
          <a:p>
            <a:pPr marL="0" indent="0" eaLnBrk="1" hangingPunct="1">
              <a:lnSpc>
                <a:spcPct val="120000"/>
              </a:lnSpc>
              <a:buFontTx/>
              <a:buNone/>
            </a:pPr>
            <a:endParaRPr lang="nl-NL" altLang="nl-NL" sz="8800" dirty="0" smtClean="0">
              <a:solidFill>
                <a:schemeClr val="bg1"/>
              </a:solidFill>
              <a:ea typeface="ＭＳ Ｐゴシック" pitchFamily="-1"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44" y="1140736"/>
            <a:ext cx="9036496" cy="573325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558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320" y="-20536"/>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8675" name="Rectangle 3"/>
          <p:cNvSpPr>
            <a:spLocks noGrp="1" noChangeArrowheads="1"/>
          </p:cNvSpPr>
          <p:nvPr>
            <p:ph type="title"/>
          </p:nvPr>
        </p:nvSpPr>
        <p:spPr>
          <a:xfrm>
            <a:off x="755650" y="0"/>
            <a:ext cx="7772400" cy="1219200"/>
          </a:xfrm>
        </p:spPr>
        <p:txBody>
          <a:bodyPr/>
          <a:lstStyle/>
          <a:p>
            <a:pPr eaLnBrk="1" hangingPunct="1"/>
            <a:r>
              <a:rPr lang="nl-NL" altLang="nl-NL" dirty="0" smtClean="0"/>
              <a:t>Basis Principes Risicotaxatie</a:t>
            </a:r>
          </a:p>
        </p:txBody>
      </p:sp>
      <p:sp>
        <p:nvSpPr>
          <p:cNvPr id="28676" name="Rectangle 4"/>
          <p:cNvSpPr>
            <a:spLocks noGrp="1" noChangeArrowheads="1"/>
          </p:cNvSpPr>
          <p:nvPr>
            <p:ph type="body" idx="1"/>
          </p:nvPr>
        </p:nvSpPr>
        <p:spPr/>
        <p:txBody>
          <a:bodyPr/>
          <a:lstStyle/>
          <a:p>
            <a:pPr algn="ctr" eaLnBrk="1" hangingPunct="1">
              <a:lnSpc>
                <a:spcPct val="90000"/>
              </a:lnSpc>
              <a:spcAft>
                <a:spcPts val="1800"/>
              </a:spcAft>
              <a:buFontTx/>
              <a:buNone/>
            </a:pPr>
            <a:r>
              <a:rPr lang="nl-NL" altLang="nl-NL" sz="4800" smtClean="0">
                <a:solidFill>
                  <a:schemeClr val="bg1"/>
                </a:solidFill>
              </a:rPr>
              <a:t>Je voorspelt niet</a:t>
            </a:r>
          </a:p>
          <a:p>
            <a:pPr algn="ctr" eaLnBrk="1" hangingPunct="1">
              <a:lnSpc>
                <a:spcPct val="90000"/>
              </a:lnSpc>
              <a:spcAft>
                <a:spcPts val="1800"/>
              </a:spcAft>
              <a:buFontTx/>
              <a:buNone/>
            </a:pPr>
            <a:r>
              <a:rPr lang="nl-NL" altLang="nl-NL" sz="8800" smtClean="0">
                <a:solidFill>
                  <a:schemeClr val="bg1"/>
                </a:solidFill>
              </a:rPr>
              <a:t>Je</a:t>
            </a:r>
          </a:p>
          <a:p>
            <a:pPr algn="ctr" eaLnBrk="1" hangingPunct="1">
              <a:lnSpc>
                <a:spcPct val="90000"/>
              </a:lnSpc>
              <a:spcAft>
                <a:spcPts val="1800"/>
              </a:spcAft>
              <a:buFontTx/>
              <a:buNone/>
            </a:pPr>
            <a:r>
              <a:rPr lang="nl-NL" altLang="nl-NL" sz="8800" smtClean="0">
                <a:solidFill>
                  <a:schemeClr val="bg1"/>
                </a:solidFill>
              </a:rPr>
              <a:t>SCHAT</a:t>
            </a:r>
            <a:endParaRPr lang="nl-NL" altLang="nl-NL" sz="8800" b="1" u="sng" smtClean="0">
              <a:solidFill>
                <a:schemeClr val="bg1"/>
              </a:solidFill>
            </a:endParaRPr>
          </a:p>
          <a:p>
            <a:pPr eaLnBrk="1" hangingPunct="1">
              <a:lnSpc>
                <a:spcPct val="90000"/>
              </a:lnSpc>
            </a:pPr>
            <a:endParaRPr lang="en-GB" altLang="nl-NL" smtClean="0">
              <a:solidFill>
                <a:schemeClr val="bg1"/>
              </a:solidFill>
            </a:endParaRPr>
          </a:p>
          <a:p>
            <a:pPr eaLnBrk="1" hangingPunct="1">
              <a:lnSpc>
                <a:spcPct val="90000"/>
              </a:lnSpc>
            </a:pPr>
            <a:endParaRPr lang="en-GB" altLang="nl-NL" smtClean="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0242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6627" name="Rectangle 3"/>
          <p:cNvSpPr>
            <a:spLocks noGrp="1" noChangeArrowheads="1"/>
          </p:cNvSpPr>
          <p:nvPr>
            <p:ph type="title"/>
          </p:nvPr>
        </p:nvSpPr>
        <p:spPr>
          <a:xfrm>
            <a:off x="755650" y="0"/>
            <a:ext cx="7772400" cy="1219200"/>
          </a:xfrm>
        </p:spPr>
        <p:txBody>
          <a:bodyPr/>
          <a:lstStyle/>
          <a:p>
            <a:pPr eaLnBrk="1" hangingPunct="1"/>
            <a:r>
              <a:rPr lang="en-GB" altLang="nl-NL" dirty="0" err="1" smtClean="0"/>
              <a:t>Risicotaxatie</a:t>
            </a:r>
            <a:endParaRPr lang="en-GB" altLang="nl-NL" dirty="0" smtClean="0"/>
          </a:p>
        </p:txBody>
      </p:sp>
      <p:sp>
        <p:nvSpPr>
          <p:cNvPr id="26628" name="Rectangle 4"/>
          <p:cNvSpPr>
            <a:spLocks noGrp="1" noChangeArrowheads="1"/>
          </p:cNvSpPr>
          <p:nvPr>
            <p:ph type="body" idx="1"/>
          </p:nvPr>
        </p:nvSpPr>
        <p:spPr/>
        <p:txBody>
          <a:bodyPr/>
          <a:lstStyle/>
          <a:p>
            <a:pPr eaLnBrk="1" hangingPunct="1">
              <a:lnSpc>
                <a:spcPct val="90000"/>
              </a:lnSpc>
              <a:spcAft>
                <a:spcPts val="1800"/>
              </a:spcAft>
            </a:pPr>
            <a:r>
              <a:rPr lang="nl-NL" altLang="nl-NL" sz="3600" dirty="0" smtClean="0">
                <a:solidFill>
                  <a:schemeClr val="bg1"/>
                </a:solidFill>
              </a:rPr>
              <a:t>Klinisch oordeel</a:t>
            </a:r>
          </a:p>
          <a:p>
            <a:pPr eaLnBrk="1" hangingPunct="1">
              <a:lnSpc>
                <a:spcPct val="90000"/>
              </a:lnSpc>
              <a:spcAft>
                <a:spcPts val="1800"/>
              </a:spcAft>
            </a:pPr>
            <a:r>
              <a:rPr lang="nl-NL" altLang="nl-NL" sz="3600" dirty="0" err="1" smtClean="0">
                <a:solidFill>
                  <a:schemeClr val="bg1"/>
                </a:solidFill>
              </a:rPr>
              <a:t>Delictanalyse</a:t>
            </a:r>
            <a:r>
              <a:rPr lang="nl-NL" altLang="nl-NL" sz="3600" dirty="0" smtClean="0">
                <a:solidFill>
                  <a:schemeClr val="bg1"/>
                </a:solidFill>
              </a:rPr>
              <a:t> procedure</a:t>
            </a:r>
          </a:p>
          <a:p>
            <a:pPr lvl="1" eaLnBrk="1" hangingPunct="1">
              <a:lnSpc>
                <a:spcPct val="90000"/>
              </a:lnSpc>
              <a:spcAft>
                <a:spcPts val="1800"/>
              </a:spcAft>
            </a:pPr>
            <a:r>
              <a:rPr lang="nl-NL" altLang="nl-NL" sz="3200" dirty="0" smtClean="0">
                <a:solidFill>
                  <a:schemeClr val="bg1"/>
                </a:solidFill>
                <a:ea typeface="ＭＳ Ｐゴシック" pitchFamily="4" charset="-128"/>
              </a:rPr>
              <a:t>CBT procedure</a:t>
            </a:r>
          </a:p>
          <a:p>
            <a:pPr lvl="1" eaLnBrk="1" hangingPunct="1">
              <a:lnSpc>
                <a:spcPct val="90000"/>
              </a:lnSpc>
              <a:spcAft>
                <a:spcPts val="1800"/>
              </a:spcAft>
            </a:pPr>
            <a:r>
              <a:rPr lang="nl-NL" altLang="nl-NL" sz="3200" dirty="0" smtClean="0">
                <a:solidFill>
                  <a:schemeClr val="bg1"/>
                </a:solidFill>
                <a:ea typeface="ＭＳ Ｐゴシック" pitchFamily="4" charset="-128"/>
              </a:rPr>
              <a:t>Wat is er gebeurd, voor na en tijdens delict</a:t>
            </a:r>
          </a:p>
          <a:p>
            <a:pPr eaLnBrk="1" hangingPunct="1">
              <a:lnSpc>
                <a:spcPct val="90000"/>
              </a:lnSpc>
              <a:spcAft>
                <a:spcPts val="1800"/>
              </a:spcAft>
            </a:pPr>
            <a:r>
              <a:rPr lang="nl-NL" altLang="nl-NL" sz="3600" dirty="0" smtClean="0">
                <a:solidFill>
                  <a:schemeClr val="bg1"/>
                </a:solidFill>
              </a:rPr>
              <a:t>Gestructureerd risicotaxatie</a:t>
            </a:r>
          </a:p>
          <a:p>
            <a:pPr eaLnBrk="1" hangingPunct="1">
              <a:lnSpc>
                <a:spcPct val="90000"/>
              </a:lnSpc>
            </a:pPr>
            <a:endParaRPr lang="en-GB" altLang="nl-NL" dirty="0" smtClean="0">
              <a:solidFill>
                <a:schemeClr val="bg1"/>
              </a:solidFill>
            </a:endParaRPr>
          </a:p>
          <a:p>
            <a:pPr eaLnBrk="1" hangingPunct="1">
              <a:lnSpc>
                <a:spcPct val="90000"/>
              </a:lnSpc>
            </a:pPr>
            <a:endParaRPr lang="en-GB" altLang="nl-NL" dirty="0" smtClean="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2231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7651" name="Rectangle 3"/>
          <p:cNvSpPr>
            <a:spLocks noGrp="1" noChangeArrowheads="1"/>
          </p:cNvSpPr>
          <p:nvPr>
            <p:ph type="title"/>
          </p:nvPr>
        </p:nvSpPr>
        <p:spPr>
          <a:xfrm>
            <a:off x="755650" y="0"/>
            <a:ext cx="7772400" cy="1219200"/>
          </a:xfrm>
        </p:spPr>
        <p:txBody>
          <a:bodyPr/>
          <a:lstStyle/>
          <a:p>
            <a:pPr eaLnBrk="1" hangingPunct="1"/>
            <a:r>
              <a:rPr lang="nl-NL" altLang="nl-NL" smtClean="0"/>
              <a:t>Gestructureerde risicotaxatie</a:t>
            </a:r>
          </a:p>
        </p:txBody>
      </p:sp>
      <p:sp>
        <p:nvSpPr>
          <p:cNvPr id="28676" name="Rectangle 4"/>
          <p:cNvSpPr>
            <a:spLocks noGrp="1" noChangeArrowheads="1"/>
          </p:cNvSpPr>
          <p:nvPr>
            <p:ph type="body" idx="1"/>
          </p:nvPr>
        </p:nvSpPr>
        <p:spPr>
          <a:ln>
            <a:miter lim="800000"/>
            <a:headEnd/>
            <a:tailEnd/>
          </a:ln>
          <a:extLst/>
        </p:spPr>
        <p:txBody>
          <a:bodyPr>
            <a:normAutofit fontScale="92500" lnSpcReduction="20000"/>
          </a:bodyPr>
          <a:lstStyle/>
          <a:p>
            <a:pPr eaLnBrk="1" hangingPunct="1">
              <a:lnSpc>
                <a:spcPct val="90000"/>
              </a:lnSpc>
              <a:defRPr/>
            </a:pPr>
            <a:r>
              <a:rPr lang="nl-NL" sz="2800" dirty="0" smtClean="0">
                <a:solidFill>
                  <a:schemeClr val="bg1"/>
                </a:solidFill>
                <a:ea typeface="ＭＳ Ｐゴシック" pitchFamily="-65" charset="-128"/>
                <a:cs typeface="ＭＳ Ｐゴシック" pitchFamily="-65" charset="-128"/>
              </a:rPr>
              <a:t>Geweld</a:t>
            </a:r>
          </a:p>
          <a:p>
            <a:pPr lvl="8">
              <a:lnSpc>
                <a:spcPct val="90000"/>
              </a:lnSpc>
              <a:defRPr/>
            </a:pPr>
            <a:r>
              <a:rPr lang="nl-NL" sz="2400" dirty="0" smtClean="0">
                <a:solidFill>
                  <a:schemeClr val="bg1"/>
                </a:solidFill>
                <a:ea typeface="ＭＳ Ｐゴシック" pitchFamily="-65" charset="-128"/>
                <a:cs typeface="ＭＳ Ｐゴシック" pitchFamily="-65" charset="-128"/>
              </a:rPr>
              <a:t>HKT (-R)</a:t>
            </a:r>
          </a:p>
          <a:p>
            <a:pPr lvl="8">
              <a:lnSpc>
                <a:spcPct val="90000"/>
              </a:lnSpc>
              <a:defRPr/>
            </a:pPr>
            <a:r>
              <a:rPr lang="nl-NL" sz="2400" dirty="0" smtClean="0">
                <a:solidFill>
                  <a:schemeClr val="bg1"/>
                </a:solidFill>
                <a:ea typeface="ＭＳ Ｐゴシック" pitchFamily="-65" charset="-128"/>
                <a:cs typeface="ＭＳ Ｐゴシック" pitchFamily="-65" charset="-128"/>
              </a:rPr>
              <a:t>HCR 20</a:t>
            </a:r>
          </a:p>
          <a:p>
            <a:pPr lvl="8">
              <a:lnSpc>
                <a:spcPct val="90000"/>
              </a:lnSpc>
              <a:defRPr/>
            </a:pPr>
            <a:r>
              <a:rPr lang="nl-NL" sz="2400" dirty="0" smtClean="0">
                <a:solidFill>
                  <a:schemeClr val="bg1"/>
                </a:solidFill>
                <a:ea typeface="ＭＳ Ｐゴシック" pitchFamily="-65" charset="-128"/>
                <a:cs typeface="ＭＳ Ｐゴシック" pitchFamily="-65" charset="-128"/>
              </a:rPr>
              <a:t>PCL-R</a:t>
            </a:r>
          </a:p>
          <a:p>
            <a:pPr lvl="8">
              <a:lnSpc>
                <a:spcPct val="90000"/>
              </a:lnSpc>
              <a:defRPr/>
            </a:pPr>
            <a:r>
              <a:rPr lang="en-US" sz="2400" dirty="0" smtClean="0">
                <a:solidFill>
                  <a:schemeClr val="bg1"/>
                </a:solidFill>
                <a:ea typeface="ＭＳ Ｐゴシック" pitchFamily="-65" charset="-128"/>
                <a:cs typeface="ＭＳ Ｐゴシック" pitchFamily="-65" charset="-128"/>
              </a:rPr>
              <a:t>BVC</a:t>
            </a:r>
            <a:endParaRPr lang="nl-NL" sz="2400" dirty="0" smtClean="0">
              <a:solidFill>
                <a:schemeClr val="bg1"/>
              </a:solidFill>
              <a:ea typeface="ＭＳ Ｐゴシック" pitchFamily="-65" charset="-128"/>
              <a:cs typeface="ＭＳ Ｐゴシック" pitchFamily="-65" charset="-128"/>
            </a:endParaRPr>
          </a:p>
          <a:p>
            <a:pPr eaLnBrk="1" hangingPunct="1">
              <a:lnSpc>
                <a:spcPct val="90000"/>
              </a:lnSpc>
              <a:defRPr/>
            </a:pPr>
            <a:r>
              <a:rPr lang="nl-NL" sz="2800" dirty="0" smtClean="0">
                <a:solidFill>
                  <a:schemeClr val="bg1"/>
                </a:solidFill>
                <a:ea typeface="ＭＳ Ｐゴシック" pitchFamily="-65" charset="-128"/>
                <a:cs typeface="ＭＳ Ｐゴシック" pitchFamily="-65" charset="-128"/>
              </a:rPr>
              <a:t>Seksueel geweld</a:t>
            </a:r>
          </a:p>
          <a:p>
            <a:pPr lvl="8">
              <a:lnSpc>
                <a:spcPct val="90000"/>
              </a:lnSpc>
              <a:defRPr/>
            </a:pPr>
            <a:r>
              <a:rPr lang="nl-NL" sz="2400" dirty="0" err="1" smtClean="0">
                <a:solidFill>
                  <a:schemeClr val="bg1"/>
                </a:solidFill>
                <a:ea typeface="ＭＳ Ｐゴシック" pitchFamily="-65" charset="-128"/>
                <a:cs typeface="ＭＳ Ｐゴシック" pitchFamily="-65" charset="-128"/>
              </a:rPr>
              <a:t>Stable</a:t>
            </a:r>
            <a:r>
              <a:rPr lang="nl-NL" sz="2400" dirty="0" smtClean="0">
                <a:solidFill>
                  <a:schemeClr val="bg1"/>
                </a:solidFill>
                <a:ea typeface="ＭＳ Ｐゴシック" pitchFamily="-65" charset="-128"/>
                <a:cs typeface="ＭＳ Ｐゴシック" pitchFamily="-65" charset="-128"/>
              </a:rPr>
              <a:t> 2007</a:t>
            </a:r>
          </a:p>
          <a:p>
            <a:pPr lvl="8">
              <a:lnSpc>
                <a:spcPct val="90000"/>
              </a:lnSpc>
              <a:defRPr/>
            </a:pPr>
            <a:r>
              <a:rPr lang="nl-NL" sz="2400" dirty="0" smtClean="0">
                <a:solidFill>
                  <a:schemeClr val="bg1"/>
                </a:solidFill>
                <a:ea typeface="ＭＳ Ｐゴシック" pitchFamily="-65" charset="-128"/>
                <a:cs typeface="ＭＳ Ｐゴシック" pitchFamily="-65" charset="-128"/>
              </a:rPr>
              <a:t>STATIC</a:t>
            </a:r>
          </a:p>
          <a:p>
            <a:pPr eaLnBrk="1" hangingPunct="1">
              <a:lnSpc>
                <a:spcPct val="90000"/>
              </a:lnSpc>
              <a:defRPr/>
            </a:pPr>
            <a:r>
              <a:rPr lang="nl-NL" sz="2800" dirty="0" smtClean="0">
                <a:solidFill>
                  <a:schemeClr val="bg1"/>
                </a:solidFill>
                <a:ea typeface="ＭＳ Ｐゴシック" pitchFamily="-65" charset="-128"/>
                <a:cs typeface="ＭＳ Ｐゴシック" pitchFamily="-65" charset="-128"/>
              </a:rPr>
              <a:t>Algemeen</a:t>
            </a:r>
          </a:p>
          <a:p>
            <a:pPr lvl="8">
              <a:lnSpc>
                <a:spcPct val="90000"/>
              </a:lnSpc>
              <a:defRPr/>
            </a:pPr>
            <a:r>
              <a:rPr lang="nl-NL" sz="2400" dirty="0" smtClean="0">
                <a:solidFill>
                  <a:schemeClr val="bg1"/>
                </a:solidFill>
                <a:ea typeface="ＭＳ Ｐゴシック" pitchFamily="-65" charset="-128"/>
                <a:cs typeface="ＭＳ Ｐゴシック" pitchFamily="-65" charset="-128"/>
              </a:rPr>
              <a:t>START</a:t>
            </a:r>
          </a:p>
          <a:p>
            <a:pPr eaLnBrk="1" hangingPunct="1">
              <a:lnSpc>
                <a:spcPct val="90000"/>
              </a:lnSpc>
              <a:defRPr/>
            </a:pPr>
            <a:r>
              <a:rPr lang="nl-NL" sz="2800" dirty="0" smtClean="0">
                <a:solidFill>
                  <a:schemeClr val="bg1"/>
                </a:solidFill>
                <a:ea typeface="ＭＳ Ｐゴシック" pitchFamily="-65" charset="-128"/>
                <a:cs typeface="ＭＳ Ｐゴシック" pitchFamily="-65" charset="-128"/>
              </a:rPr>
              <a:t>Beschermende factoren</a:t>
            </a:r>
          </a:p>
          <a:p>
            <a:pPr lvl="8">
              <a:lnSpc>
                <a:spcPct val="90000"/>
              </a:lnSpc>
              <a:defRPr/>
            </a:pPr>
            <a:r>
              <a:rPr lang="nl-NL" sz="2400" dirty="0" smtClean="0">
                <a:solidFill>
                  <a:schemeClr val="bg1"/>
                </a:solidFill>
                <a:ea typeface="ＭＳ Ｐゴシック" pitchFamily="-65" charset="-128"/>
                <a:cs typeface="ＭＳ Ｐゴシック" pitchFamily="-65" charset="-128"/>
              </a:rPr>
              <a:t>SAPROF</a:t>
            </a:r>
          </a:p>
          <a:p>
            <a:pPr lvl="8">
              <a:lnSpc>
                <a:spcPct val="90000"/>
              </a:lnSpc>
              <a:defRPr/>
            </a:pPr>
            <a:r>
              <a:rPr lang="nl-NL" sz="2400" dirty="0" smtClean="0">
                <a:solidFill>
                  <a:schemeClr val="bg1"/>
                </a:solidFill>
                <a:ea typeface="ＭＳ Ｐゴシック" pitchFamily="-65" charset="-128"/>
                <a:cs typeface="ＭＳ Ｐゴシック" pitchFamily="-65" charset="-128"/>
              </a:rPr>
              <a:t>START</a:t>
            </a:r>
          </a:p>
          <a:p>
            <a:pPr eaLnBrk="1" hangingPunct="1">
              <a:lnSpc>
                <a:spcPct val="90000"/>
              </a:lnSpc>
              <a:defRPr/>
            </a:pPr>
            <a:endParaRPr lang="en-GB" dirty="0" smtClean="0">
              <a:solidFill>
                <a:schemeClr val="bg1"/>
              </a:solidFill>
              <a:ea typeface="ＭＳ Ｐゴシック" pitchFamily="-65" charset="-128"/>
              <a:cs typeface="ＭＳ Ｐゴシック" pitchFamily="-65" charset="-128"/>
            </a:endParaRPr>
          </a:p>
          <a:p>
            <a:pPr eaLnBrk="1" hangingPunct="1">
              <a:lnSpc>
                <a:spcPct val="90000"/>
              </a:lnSpc>
              <a:defRPr/>
            </a:pPr>
            <a:endParaRPr lang="en-GB" dirty="0" smtClean="0">
              <a:solidFill>
                <a:schemeClr val="bg1"/>
              </a:solidFill>
              <a:ea typeface="ＭＳ Ｐゴシック" pitchFamily="-65" charset="-128"/>
              <a:cs typeface="ＭＳ Ｐゴシック" pitchFamily="-65"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3674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_GGzE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1324</Words>
  <Application>Microsoft Macintosh PowerPoint</Application>
  <PresentationFormat>Diavoorstelling (4:3)</PresentationFormat>
  <Paragraphs>215</Paragraphs>
  <Slides>30</Slides>
  <Notes>13</Notes>
  <HiddenSlides>0</HiddenSlides>
  <MMClips>0</MMClips>
  <ScaleCrop>false</ScaleCrop>
  <HeadingPairs>
    <vt:vector size="4" baseType="variant">
      <vt:variant>
        <vt:lpstr>Ontwerpsjabloon</vt:lpstr>
      </vt:variant>
      <vt:variant>
        <vt:i4>2</vt:i4>
      </vt:variant>
      <vt:variant>
        <vt:lpstr>Diatitels</vt:lpstr>
      </vt:variant>
      <vt:variant>
        <vt:i4>30</vt:i4>
      </vt:variant>
    </vt:vector>
  </HeadingPairs>
  <TitlesOfParts>
    <vt:vector size="32" baseType="lpstr">
      <vt:lpstr>Kantoorthema</vt:lpstr>
      <vt:lpstr>model_GGzE01</vt:lpstr>
      <vt:lpstr>Dia 1</vt:lpstr>
      <vt:lpstr>  Disclosure belangen sprekers   </vt:lpstr>
      <vt:lpstr>Joachim Mertens </vt:lpstr>
      <vt:lpstr>Dia 4</vt:lpstr>
      <vt:lpstr>Aanleiding</vt:lpstr>
      <vt:lpstr>HEISENBERG</vt:lpstr>
      <vt:lpstr>Basis Principes Risicotaxatie</vt:lpstr>
      <vt:lpstr>Risicotaxatie</vt:lpstr>
      <vt:lpstr>Gestructureerde risicotaxatie</vt:lpstr>
      <vt:lpstr>Basis Principes</vt:lpstr>
      <vt:lpstr>WELKE PAST OP DE HIC</vt:lpstr>
      <vt:lpstr>WELKE PAST OP DE HIC</vt:lpstr>
      <vt:lpstr>WELKE PAST OP DE HIC</vt:lpstr>
      <vt:lpstr>-</vt:lpstr>
      <vt:lpstr>START</vt:lpstr>
      <vt:lpstr>WELKE PAST OP DE HIC</vt:lpstr>
      <vt:lpstr>Brøset Violence Checklist (BVC)</vt:lpstr>
      <vt:lpstr>WELKE PAST OP DE HIC</vt:lpstr>
      <vt:lpstr>Dia 19</vt:lpstr>
      <vt:lpstr>Casuistiek door Joachim Mertens </vt:lpstr>
      <vt:lpstr>Dia 21</vt:lpstr>
      <vt:lpstr>Dia 22</vt:lpstr>
      <vt:lpstr>Dia 23</vt:lpstr>
      <vt:lpstr>Casus BVC: dadelijk gaat het mis! </vt:lpstr>
      <vt:lpstr>Afsprakenblad met gebruik van BVC</vt:lpstr>
      <vt:lpstr>Casus START: als de angst regeert </vt:lpstr>
      <vt:lpstr>Casus START: dat gebeurt vast nog een keer … </vt:lpstr>
      <vt:lpstr>Casus steekincident: hoe kon dit gebeuren? </vt:lpstr>
      <vt:lpstr>Take home message</vt:lpstr>
      <vt:lpstr>Dank u wel voor uw aandacht</vt:lpstr>
    </vt:vector>
  </TitlesOfParts>
  <Company>Stichting GGzE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Mertens, Joachim</dc:creator>
  <cp:lastModifiedBy>Karin Bonouvrie</cp:lastModifiedBy>
  <cp:revision>28</cp:revision>
  <dcterms:created xsi:type="dcterms:W3CDTF">2015-11-13T13:36:36Z</dcterms:created>
  <dcterms:modified xsi:type="dcterms:W3CDTF">2015-11-13T13:40:31Z</dcterms:modified>
</cp:coreProperties>
</file>